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307" r:id="rId2"/>
    <p:sldId id="344" r:id="rId3"/>
    <p:sldId id="345" r:id="rId4"/>
    <p:sldId id="346" r:id="rId5"/>
    <p:sldId id="347" r:id="rId6"/>
    <p:sldId id="348" r:id="rId7"/>
    <p:sldId id="301" r:id="rId8"/>
    <p:sldId id="268" r:id="rId9"/>
    <p:sldId id="303" r:id="rId10"/>
    <p:sldId id="302" r:id="rId11"/>
    <p:sldId id="305" r:id="rId12"/>
    <p:sldId id="306" r:id="rId13"/>
    <p:sldId id="262" r:id="rId14"/>
    <p:sldId id="258" r:id="rId15"/>
    <p:sldId id="337" r:id="rId16"/>
    <p:sldId id="290" r:id="rId17"/>
    <p:sldId id="261" r:id="rId18"/>
    <p:sldId id="288" r:id="rId19"/>
    <p:sldId id="277" r:id="rId20"/>
    <p:sldId id="267" r:id="rId21"/>
    <p:sldId id="319" r:id="rId22"/>
    <p:sldId id="276" r:id="rId23"/>
    <p:sldId id="341" r:id="rId24"/>
    <p:sldId id="342" r:id="rId25"/>
    <p:sldId id="343" r:id="rId26"/>
    <p:sldId id="338" r:id="rId27"/>
    <p:sldId id="339" r:id="rId28"/>
    <p:sldId id="34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4079251-3A1D-4BA7-9A0D-3C40BFCCB68C}" type="datetimeFigureOut">
              <a:rPr lang="en-US" smtClean="0"/>
              <a:t>4/4/2016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6DB590-8A35-4EB4-B411-2020624AB6A2}" type="slidenum">
              <a:rPr lang="en-US" smtClean="0"/>
              <a:t>‹#›</a:t>
            </a:fld>
            <a:endParaRPr lang="en-US"/>
          </a:p>
        </p:txBody>
      </p:sp>
    </p:spTree>
    <p:extLst>
      <p:ext uri="{BB962C8B-B14F-4D97-AF65-F5344CB8AC3E}">
        <p14:creationId xmlns:p14="http://schemas.microsoft.com/office/powerpoint/2010/main" val="3383016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9FE2FF-4610-41DE-B4F9-ABCFB9DDD5A6}" type="datetimeFigureOut">
              <a:rPr lang="en-US" smtClean="0"/>
              <a:t>4/4/2016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8D0EA1-3DDF-40D2-9257-E9637DB041C9}" type="slidenum">
              <a:rPr lang="en-US" smtClean="0"/>
              <a:t>‹#›</a:t>
            </a:fld>
            <a:endParaRPr lang="en-US" dirty="0"/>
          </a:p>
        </p:txBody>
      </p:sp>
    </p:spTree>
    <p:extLst>
      <p:ext uri="{BB962C8B-B14F-4D97-AF65-F5344CB8AC3E}">
        <p14:creationId xmlns:p14="http://schemas.microsoft.com/office/powerpoint/2010/main" val="350340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xfrm>
            <a:off x="700406" y="4415157"/>
            <a:ext cx="5609588" cy="4183697"/>
          </a:xfrm>
          <a:prstGeom prst="rect">
            <a:avLst/>
          </a:prstGeom>
          <a:noFill/>
          <a:ln/>
        </p:spPr>
        <p:txBody>
          <a:bodyPr lIns="91420" tIns="45710" rIns="91420" bIns="45710"/>
          <a:lstStyle/>
          <a:p>
            <a:pPr eaLnBrk="1" hangingPunct="1"/>
            <a:endParaRPr lang="en-US" smtClean="0">
              <a:latin typeface="Arial" charset="0"/>
            </a:endParaRPr>
          </a:p>
        </p:txBody>
      </p:sp>
      <p:sp>
        <p:nvSpPr>
          <p:cNvPr id="69635" name="Slide Number Placeholder 3"/>
          <p:cNvSpPr>
            <a:spLocks noGrp="1"/>
          </p:cNvSpPr>
          <p:nvPr>
            <p:ph type="sldNum" sz="quarter" idx="5"/>
          </p:nvPr>
        </p:nvSpPr>
        <p:spPr>
          <a:noFill/>
        </p:spPr>
        <p:txBody>
          <a:bodyPr/>
          <a:lstStyle/>
          <a:p>
            <a:fld id="{6B10F900-D6C6-41E4-9C41-005E571DC09A}" type="slidenum">
              <a:rPr lang="en-US" smtClean="0">
                <a:latin typeface="Arial" charset="0"/>
              </a:rPr>
              <a:pPr/>
              <a:t>2</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8D0EA1-3DDF-40D2-9257-E9637DB041C9}" type="slidenum">
              <a:rPr lang="en-US" smtClean="0"/>
              <a:t>13</a:t>
            </a:fld>
            <a:endParaRPr lang="en-US" dirty="0"/>
          </a:p>
        </p:txBody>
      </p:sp>
    </p:spTree>
    <p:extLst>
      <p:ext uri="{BB962C8B-B14F-4D97-AF65-F5344CB8AC3E}">
        <p14:creationId xmlns:p14="http://schemas.microsoft.com/office/powerpoint/2010/main" val="1113006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done well, but we must continually work to replenish our endowment fund.</a:t>
            </a:r>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14</a:t>
            </a:fld>
            <a:endParaRPr lang="en-US" dirty="0"/>
          </a:p>
        </p:txBody>
      </p:sp>
    </p:spTree>
    <p:extLst>
      <p:ext uri="{BB962C8B-B14F-4D97-AF65-F5344CB8AC3E}">
        <p14:creationId xmlns:p14="http://schemas.microsoft.com/office/powerpoint/2010/main" val="149509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8D0EA1-3DDF-40D2-9257-E9637DB041C9}" type="slidenum">
              <a:rPr lang="en-US" smtClean="0"/>
              <a:t>15</a:t>
            </a:fld>
            <a:endParaRPr lang="en-US" dirty="0"/>
          </a:p>
        </p:txBody>
      </p:sp>
    </p:spTree>
    <p:extLst>
      <p:ext uri="{BB962C8B-B14F-4D97-AF65-F5344CB8AC3E}">
        <p14:creationId xmlns:p14="http://schemas.microsoft.com/office/powerpoint/2010/main" val="1113006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729" y="4415321"/>
            <a:ext cx="5608947" cy="4183163"/>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pPr>
              <a:defRPr/>
            </a:pPr>
            <a:fld id="{A2BBF9BE-0EB8-4650-8C50-F42716207DD9}" type="slidenum">
              <a:rPr lang="en-US" smtClean="0"/>
              <a:pPr>
                <a:defRPr/>
              </a:pPr>
              <a:t>16</a:t>
            </a:fld>
            <a:endParaRPr lang="en-US"/>
          </a:p>
        </p:txBody>
      </p:sp>
    </p:spTree>
    <p:extLst>
      <p:ext uri="{BB962C8B-B14F-4D97-AF65-F5344CB8AC3E}">
        <p14:creationId xmlns:p14="http://schemas.microsoft.com/office/powerpoint/2010/main" val="632764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8D0EA1-3DDF-40D2-9257-E9637DB041C9}" type="slidenum">
              <a:rPr lang="en-US" smtClean="0"/>
              <a:t>17</a:t>
            </a:fld>
            <a:endParaRPr lang="en-US" dirty="0"/>
          </a:p>
        </p:txBody>
      </p:sp>
    </p:spTree>
    <p:extLst>
      <p:ext uri="{BB962C8B-B14F-4D97-AF65-F5344CB8AC3E}">
        <p14:creationId xmlns:p14="http://schemas.microsoft.com/office/powerpoint/2010/main" val="519329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8D0EA1-3DDF-40D2-9257-E9637DB041C9}" type="slidenum">
              <a:rPr lang="en-US" smtClean="0"/>
              <a:t>18</a:t>
            </a:fld>
            <a:endParaRPr lang="en-US" dirty="0"/>
          </a:p>
        </p:txBody>
      </p:sp>
    </p:spTree>
    <p:extLst>
      <p:ext uri="{BB962C8B-B14F-4D97-AF65-F5344CB8AC3E}">
        <p14:creationId xmlns:p14="http://schemas.microsoft.com/office/powerpoint/2010/main" val="1654282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join the Corinthian Society, a donor only signs a nonbinding letter of intent. Benefits include a distinctive pin, notice of special events, recognition in the Indian Freemason magazine,</a:t>
            </a:r>
            <a:r>
              <a:rPr lang="en-US" baseline="0" dirty="0" smtClean="0"/>
              <a:t> and an invitation to an special Corinthian society Dinner in the fall.</a:t>
            </a:r>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19</a:t>
            </a:fld>
            <a:endParaRPr lang="en-US" dirty="0"/>
          </a:p>
        </p:txBody>
      </p:sp>
    </p:spTree>
    <p:extLst>
      <p:ext uri="{BB962C8B-B14F-4D97-AF65-F5344CB8AC3E}">
        <p14:creationId xmlns:p14="http://schemas.microsoft.com/office/powerpoint/2010/main" val="92782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20</a:t>
            </a:fld>
            <a:endParaRPr lang="en-US" dirty="0"/>
          </a:p>
        </p:txBody>
      </p:sp>
    </p:spTree>
    <p:extLst>
      <p:ext uri="{BB962C8B-B14F-4D97-AF65-F5344CB8AC3E}">
        <p14:creationId xmlns:p14="http://schemas.microsoft.com/office/powerpoint/2010/main" val="2793989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become an annual donor to the extent your means allow. Many fifty-year members donate the $16.50 they formerly paid as an assessment with their dues. </a:t>
            </a:r>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22</a:t>
            </a:fld>
            <a:endParaRPr lang="en-US" dirty="0"/>
          </a:p>
        </p:txBody>
      </p:sp>
    </p:spTree>
    <p:extLst>
      <p:ext uri="{BB962C8B-B14F-4D97-AF65-F5344CB8AC3E}">
        <p14:creationId xmlns:p14="http://schemas.microsoft.com/office/powerpoint/2010/main" val="2132292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a:ln/>
        </p:spPr>
      </p:sp>
      <p:sp>
        <p:nvSpPr>
          <p:cNvPr id="71682" name="Notes Placeholder 2"/>
          <p:cNvSpPr>
            <a:spLocks noGrp="1"/>
          </p:cNvSpPr>
          <p:nvPr>
            <p:ph type="body" idx="1"/>
          </p:nvPr>
        </p:nvSpPr>
        <p:spPr>
          <a:xfrm>
            <a:off x="700406" y="4415157"/>
            <a:ext cx="5609588" cy="4183697"/>
          </a:xfrm>
          <a:prstGeom prst="rect">
            <a:avLst/>
          </a:prstGeom>
          <a:noFill/>
          <a:ln/>
        </p:spPr>
        <p:txBody>
          <a:bodyPr lIns="91420" tIns="45710" rIns="91420" bIns="45710"/>
          <a:lstStyle/>
          <a:p>
            <a:pPr eaLnBrk="1" hangingPunct="1"/>
            <a:endParaRPr lang="en-US" smtClean="0">
              <a:latin typeface="Arial" charset="0"/>
            </a:endParaRPr>
          </a:p>
        </p:txBody>
      </p:sp>
      <p:sp>
        <p:nvSpPr>
          <p:cNvPr id="71683" name="Slide Number Placeholder 3"/>
          <p:cNvSpPr>
            <a:spLocks noGrp="1"/>
          </p:cNvSpPr>
          <p:nvPr>
            <p:ph type="sldNum" sz="quarter" idx="5"/>
          </p:nvPr>
        </p:nvSpPr>
        <p:spPr>
          <a:noFill/>
        </p:spPr>
        <p:txBody>
          <a:bodyPr/>
          <a:lstStyle/>
          <a:p>
            <a:fld id="{7C7CAAAF-1AA0-4191-8777-D058D64A5260}" type="slidenum">
              <a:rPr lang="en-US" smtClean="0">
                <a:latin typeface="Arial" charset="0"/>
              </a:rPr>
              <a:pPr/>
              <a:t>3</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729" y="4415321"/>
            <a:ext cx="5608947" cy="4183163"/>
          </a:xfrm>
          <a:prstGeom prst="rect">
            <a:avLst/>
          </a:prstGeom>
        </p:spPr>
        <p:txBody>
          <a:bodyPr/>
          <a:lstStyle/>
          <a:p>
            <a:r>
              <a:rPr lang="en-US" dirty="0" smtClean="0"/>
              <a:t>Fraternal Care and the Pay Plan (Entry Fee Residency) admissions are available to members of Indiana Lodges and Eastern Star Chapters, as well as widows  of Master Masons. Residents must be 62 years of age and must have been members of the fraternity for five continuous years prior to application. Fraternal Care and Pay Plan residents have continuing care agreements . As their needs change, their services and residence change.</a:t>
            </a:r>
          </a:p>
          <a:p>
            <a:endParaRPr lang="en-US" dirty="0"/>
          </a:p>
          <a:p>
            <a:r>
              <a:rPr lang="en-US" dirty="0" smtClean="0"/>
              <a:t>Rental residency is available to Masons and OES members from Indiana and other states, as well as relatives of Masons, former “Home Kids,” and retired IMH employees who served 20 years. Residents must be 62 years of age. They must meet financial requirements. Rental residents </a:t>
            </a:r>
            <a:r>
              <a:rPr lang="en-US" b="1" dirty="0" smtClean="0"/>
              <a:t>do not receive</a:t>
            </a:r>
            <a:r>
              <a:rPr lang="en-US" dirty="0" smtClean="0"/>
              <a:t> a Continuing Care Agreement. They </a:t>
            </a:r>
            <a:r>
              <a:rPr lang="en-US" b="1" dirty="0" smtClean="0"/>
              <a:t>are not</a:t>
            </a:r>
            <a:r>
              <a:rPr lang="en-US" dirty="0" smtClean="0"/>
              <a:t> eligible for fraternal care. The plan is strictly pay as you go.</a:t>
            </a:r>
          </a:p>
        </p:txBody>
      </p:sp>
      <p:sp>
        <p:nvSpPr>
          <p:cNvPr id="4" name="Slide Number Placeholder 3"/>
          <p:cNvSpPr>
            <a:spLocks noGrp="1"/>
          </p:cNvSpPr>
          <p:nvPr>
            <p:ph type="sldNum" sz="quarter" idx="10"/>
          </p:nvPr>
        </p:nvSpPr>
        <p:spPr/>
        <p:txBody>
          <a:bodyPr/>
          <a:lstStyle/>
          <a:p>
            <a:pPr>
              <a:defRPr/>
            </a:pPr>
            <a:fld id="{A2BBF9BE-0EB8-4650-8C50-F42716207DD9}" type="slidenum">
              <a:rPr lang="en-US" smtClean="0"/>
              <a:pPr>
                <a:defRPr/>
              </a:pPr>
              <a:t>4</a:t>
            </a:fld>
            <a:endParaRPr lang="en-US"/>
          </a:p>
        </p:txBody>
      </p:sp>
    </p:spTree>
    <p:extLst>
      <p:ext uri="{BB962C8B-B14F-4D97-AF65-F5344CB8AC3E}">
        <p14:creationId xmlns:p14="http://schemas.microsoft.com/office/powerpoint/2010/main" val="2900009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xfrm>
            <a:off x="700406" y="4415157"/>
            <a:ext cx="5609588" cy="4183697"/>
          </a:xfrm>
          <a:prstGeom prst="rect">
            <a:avLst/>
          </a:prstGeom>
          <a:noFill/>
          <a:ln/>
        </p:spPr>
        <p:txBody>
          <a:bodyPr lIns="91420" tIns="45710" rIns="91420" bIns="45710"/>
          <a:lstStyle/>
          <a:p>
            <a:pPr eaLnBrk="1" hangingPunct="1"/>
            <a:endParaRPr lang="en-US" smtClean="0">
              <a:latin typeface="Arial" charset="0"/>
            </a:endParaRPr>
          </a:p>
        </p:txBody>
      </p:sp>
      <p:sp>
        <p:nvSpPr>
          <p:cNvPr id="78851" name="Slide Number Placeholder 3"/>
          <p:cNvSpPr>
            <a:spLocks noGrp="1"/>
          </p:cNvSpPr>
          <p:nvPr>
            <p:ph type="sldNum" sz="quarter" idx="5"/>
          </p:nvPr>
        </p:nvSpPr>
        <p:spPr>
          <a:noFill/>
        </p:spPr>
        <p:txBody>
          <a:bodyPr/>
          <a:lstStyle/>
          <a:p>
            <a:fld id="{87CA3E33-4299-49D1-8CDF-1EAA6C40D956}" type="slidenum">
              <a:rPr lang="en-US" smtClean="0">
                <a:latin typeface="Arial" charset="0"/>
              </a:rPr>
              <a:pPr/>
              <a:t>5</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729" y="4415321"/>
            <a:ext cx="5608947" cy="4183163"/>
          </a:xfrm>
          <a:prstGeom prst="rect">
            <a:avLst/>
          </a:prstGeom>
        </p:spPr>
        <p:txBody>
          <a:bodyPr/>
          <a:lstStyle/>
          <a:p>
            <a:r>
              <a:rPr lang="en-US" dirty="0" smtClean="0"/>
              <a:t>The IMH Board’s vision is a noble </a:t>
            </a:r>
            <a:r>
              <a:rPr lang="en-US" dirty="0"/>
              <a:t>goal, and one </a:t>
            </a:r>
            <a:r>
              <a:rPr lang="en-US" dirty="0" smtClean="0"/>
              <a:t>that IMHF shares, </a:t>
            </a:r>
            <a:r>
              <a:rPr lang="en-US" dirty="0"/>
              <a:t>but ...</a:t>
            </a:r>
          </a:p>
          <a:p>
            <a:pPr lvl="1"/>
            <a:r>
              <a:rPr lang="en-US" dirty="0" smtClean="0"/>
              <a:t>The oldest </a:t>
            </a:r>
            <a:r>
              <a:rPr lang="en-US" dirty="0"/>
              <a:t>apartments are 100 years old, and newest apartments are </a:t>
            </a:r>
            <a:r>
              <a:rPr lang="en-US" dirty="0" smtClean="0"/>
              <a:t>over 30 </a:t>
            </a:r>
            <a:r>
              <a:rPr lang="en-US" dirty="0"/>
              <a:t>years old;</a:t>
            </a:r>
          </a:p>
          <a:p>
            <a:pPr lvl="1"/>
            <a:r>
              <a:rPr lang="en-US" dirty="0" smtClean="0"/>
              <a:t>The newest </a:t>
            </a:r>
            <a:r>
              <a:rPr lang="en-US" dirty="0"/>
              <a:t>part of the Medical Center is </a:t>
            </a:r>
            <a:r>
              <a:rPr lang="en-US" dirty="0" smtClean="0"/>
              <a:t>over 30 </a:t>
            </a:r>
            <a:r>
              <a:rPr lang="en-US" dirty="0"/>
              <a:t>years old, and </a:t>
            </a:r>
            <a:r>
              <a:rPr lang="en-US" dirty="0" smtClean="0"/>
              <a:t>the oldest </a:t>
            </a:r>
            <a:r>
              <a:rPr lang="en-US" dirty="0"/>
              <a:t>part (where our memory care patients live) is </a:t>
            </a:r>
            <a:r>
              <a:rPr lang="en-US" dirty="0" smtClean="0"/>
              <a:t>almost 60 </a:t>
            </a:r>
            <a:r>
              <a:rPr lang="en-US" dirty="0"/>
              <a:t>years old;</a:t>
            </a:r>
          </a:p>
          <a:p>
            <a:pPr lvl="1"/>
            <a:r>
              <a:rPr lang="en-US" dirty="0"/>
              <a:t>We do not have the amenities that today's retirees, including Freemasons, want.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2BBF9BE-0EB8-4650-8C50-F42716207DD9}" type="slidenum">
              <a:rPr lang="en-US" smtClean="0"/>
              <a:pPr>
                <a:defRPr/>
              </a:pPr>
              <a:t>7</a:t>
            </a:fld>
            <a:endParaRPr lang="en-US"/>
          </a:p>
        </p:txBody>
      </p:sp>
    </p:spTree>
    <p:extLst>
      <p:ext uri="{BB962C8B-B14F-4D97-AF65-F5344CB8AC3E}">
        <p14:creationId xmlns:p14="http://schemas.microsoft.com/office/powerpoint/2010/main" val="3631074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8D0EA1-3DDF-40D2-9257-E9637DB041C9}" type="slidenum">
              <a:rPr lang="en-US" smtClean="0"/>
              <a:t>8</a:t>
            </a:fld>
            <a:endParaRPr lang="en-US" dirty="0"/>
          </a:p>
        </p:txBody>
      </p:sp>
    </p:spTree>
    <p:extLst>
      <p:ext uri="{BB962C8B-B14F-4D97-AF65-F5344CB8AC3E}">
        <p14:creationId xmlns:p14="http://schemas.microsoft.com/office/powerpoint/2010/main" val="118363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lIns="93168" tIns="46585" rIns="93168" bIns="46585"/>
          <a:lstStyle/>
          <a:p>
            <a:r>
              <a:rPr lang="en-US" dirty="0" smtClean="0"/>
              <a:t>Even as we look to exciting</a:t>
            </a:r>
            <a:r>
              <a:rPr lang="en-US" baseline="0" dirty="0" smtClean="0"/>
              <a:t> possibilities, we have to deal with the present.</a:t>
            </a:r>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10</a:t>
            </a:fld>
            <a:endParaRPr lang="en-US" dirty="0"/>
          </a:p>
        </p:txBody>
      </p:sp>
    </p:spTree>
    <p:extLst>
      <p:ext uri="{BB962C8B-B14F-4D97-AF65-F5344CB8AC3E}">
        <p14:creationId xmlns:p14="http://schemas.microsoft.com/office/powerpoint/2010/main" val="2006580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is where the Indiana Masonic Home Foundation comes in.</a:t>
            </a:r>
          </a:p>
          <a:p>
            <a:r>
              <a:rPr lang="en-US" dirty="0" smtClean="0"/>
              <a:t>To support the more than 40% of our residents who have outlived their financial resources and need our fraternal care</a:t>
            </a:r>
            <a:r>
              <a:rPr lang="en-US" baseline="0" dirty="0" smtClean="0"/>
              <a:t> </a:t>
            </a:r>
            <a:r>
              <a:rPr lang="en-US" dirty="0" smtClean="0"/>
              <a:t>and support projects that benefit the campus.</a:t>
            </a:r>
          </a:p>
          <a:p>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11</a:t>
            </a:fld>
            <a:endParaRPr lang="en-US" dirty="0"/>
          </a:p>
        </p:txBody>
      </p:sp>
    </p:spTree>
    <p:extLst>
      <p:ext uri="{BB962C8B-B14F-4D97-AF65-F5344CB8AC3E}">
        <p14:creationId xmlns:p14="http://schemas.microsoft.com/office/powerpoint/2010/main" val="321387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Foundation’s 12-member board, all Freemasons, takes its stewardship responsibilities very seriously. The</a:t>
            </a:r>
            <a:r>
              <a:rPr lang="en-US" baseline="0" dirty="0" smtClean="0"/>
              <a:t> board members</a:t>
            </a:r>
            <a:r>
              <a:rPr lang="en-US" dirty="0" smtClean="0"/>
              <a:t> know they are custodians of precious funds that belong to all of us. </a:t>
            </a:r>
            <a:endParaRPr lang="en-US" dirty="0"/>
          </a:p>
        </p:txBody>
      </p:sp>
      <p:sp>
        <p:nvSpPr>
          <p:cNvPr id="4" name="Slide Number Placeholder 3"/>
          <p:cNvSpPr>
            <a:spLocks noGrp="1"/>
          </p:cNvSpPr>
          <p:nvPr>
            <p:ph type="sldNum" sz="quarter" idx="10"/>
          </p:nvPr>
        </p:nvSpPr>
        <p:spPr/>
        <p:txBody>
          <a:bodyPr/>
          <a:lstStyle/>
          <a:p>
            <a:fld id="{A68D0EA1-3DDF-40D2-9257-E9637DB041C9}" type="slidenum">
              <a:rPr lang="en-US" smtClean="0"/>
              <a:t>12</a:t>
            </a:fld>
            <a:endParaRPr lang="en-US" dirty="0"/>
          </a:p>
        </p:txBody>
      </p:sp>
    </p:spTree>
    <p:extLst>
      <p:ext uri="{BB962C8B-B14F-4D97-AF65-F5344CB8AC3E}">
        <p14:creationId xmlns:p14="http://schemas.microsoft.com/office/powerpoint/2010/main" val="193995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2162274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234851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335473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80699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272390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45550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380446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460938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9375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277257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71966-44E3-478C-87FF-6954268A22CE}" type="datetimeFigureOut">
              <a:rPr lang="en-US" smtClean="0"/>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5562A6-79C7-49D0-872E-F79111B374AB}" type="slidenum">
              <a:rPr lang="en-US" smtClean="0"/>
              <a:t>‹#›</a:t>
            </a:fld>
            <a:endParaRPr lang="en-US" dirty="0"/>
          </a:p>
        </p:txBody>
      </p:sp>
    </p:spTree>
    <p:extLst>
      <p:ext uri="{BB962C8B-B14F-4D97-AF65-F5344CB8AC3E}">
        <p14:creationId xmlns:p14="http://schemas.microsoft.com/office/powerpoint/2010/main" val="127280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71966-44E3-478C-87FF-6954268A22CE}" type="datetimeFigureOut">
              <a:rPr lang="en-US" smtClean="0"/>
              <a:t>4/4/2016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562A6-79C7-49D0-872E-F79111B374AB}" type="slidenum">
              <a:rPr lang="en-US" smtClean="0"/>
              <a:t>‹#›</a:t>
            </a:fld>
            <a:endParaRPr lang="en-US" dirty="0"/>
          </a:p>
        </p:txBody>
      </p:sp>
    </p:spTree>
    <p:extLst>
      <p:ext uri="{BB962C8B-B14F-4D97-AF65-F5344CB8AC3E}">
        <p14:creationId xmlns:p14="http://schemas.microsoft.com/office/powerpoint/2010/main" val="42228931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Compass Park and the Indiana Masonic Home Foundation</a:t>
            </a:r>
            <a:endParaRPr lang="en-US" dirty="0"/>
          </a:p>
        </p:txBody>
      </p:sp>
      <p:sp>
        <p:nvSpPr>
          <p:cNvPr id="3" name="Subtitle 2"/>
          <p:cNvSpPr>
            <a:spLocks noGrp="1"/>
          </p:cNvSpPr>
          <p:nvPr>
            <p:ph type="subTitle" idx="1"/>
          </p:nvPr>
        </p:nvSpPr>
        <p:spPr/>
        <p:txBody>
          <a:bodyPr/>
          <a:lstStyle/>
          <a:p>
            <a:r>
              <a:rPr lang="en-US" dirty="0"/>
              <a:t>A Partnership to Help, Aid, and Assist the Indiana Masonic Family</a:t>
            </a:r>
          </a:p>
          <a:p>
            <a:endParaRPr lang="en-US" dirty="0"/>
          </a:p>
        </p:txBody>
      </p:sp>
    </p:spTree>
    <p:extLst>
      <p:ext uri="{BB962C8B-B14F-4D97-AF65-F5344CB8AC3E}">
        <p14:creationId xmlns:p14="http://schemas.microsoft.com/office/powerpoint/2010/main" val="2235210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Life goes on….</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dirty="0"/>
              <a:t>At the same time that we open the new </a:t>
            </a:r>
            <a:r>
              <a:rPr lang="en-US" dirty="0" smtClean="0"/>
              <a:t>facility and look to the future, </a:t>
            </a:r>
            <a:r>
              <a:rPr lang="en-US" dirty="0"/>
              <a:t>life goes on in the rest of the </a:t>
            </a:r>
            <a:r>
              <a:rPr lang="en-US" dirty="0" smtClean="0"/>
              <a:t>community – residential</a:t>
            </a:r>
            <a:r>
              <a:rPr lang="en-US" dirty="0"/>
              <a:t>, healthcare, activities, and </a:t>
            </a:r>
            <a:r>
              <a:rPr lang="en-US" dirty="0" smtClean="0"/>
              <a:t>religious.</a:t>
            </a:r>
          </a:p>
          <a:p>
            <a:r>
              <a:rPr lang="en-US" dirty="0" smtClean="0"/>
              <a:t>Operational </a:t>
            </a:r>
            <a:r>
              <a:rPr lang="en-US" dirty="0"/>
              <a:t>costs must be </a:t>
            </a:r>
            <a:r>
              <a:rPr lang="en-US" dirty="0" smtClean="0"/>
              <a:t>supported.</a:t>
            </a:r>
          </a:p>
          <a:p>
            <a:r>
              <a:rPr lang="en-US" dirty="0" smtClean="0"/>
              <a:t>Need for Fraternal care continues.</a:t>
            </a:r>
          </a:p>
        </p:txBody>
      </p:sp>
    </p:spTree>
    <p:extLst>
      <p:ext uri="{BB962C8B-B14F-4D97-AF65-F5344CB8AC3E}">
        <p14:creationId xmlns:p14="http://schemas.microsoft.com/office/powerpoint/2010/main" val="3058286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dirty="0"/>
              <a:t>Indiana Masonic Home Foundation</a:t>
            </a:r>
          </a:p>
        </p:txBody>
      </p:sp>
      <p:sp>
        <p:nvSpPr>
          <p:cNvPr id="3" name="Subtitle 2"/>
          <p:cNvSpPr>
            <a:spLocks noGrp="1"/>
          </p:cNvSpPr>
          <p:nvPr>
            <p:ph type="subTitle" idx="1"/>
          </p:nvPr>
        </p:nvSpPr>
        <p:spPr>
          <a:xfrm>
            <a:off x="1371600" y="3200400"/>
            <a:ext cx="6400800" cy="2438400"/>
          </a:xfrm>
        </p:spPr>
        <p:txBody>
          <a:bodyPr>
            <a:normAutofit fontScale="92500" lnSpcReduction="10000"/>
          </a:bodyPr>
          <a:lstStyle/>
          <a:p>
            <a:r>
              <a:rPr lang="en-US" sz="3500" dirty="0">
                <a:cs typeface="Calibri" pitchFamily="34" charset="0"/>
              </a:rPr>
              <a:t>Helping to preserve </a:t>
            </a:r>
            <a:r>
              <a:rPr lang="en-US" sz="3500" dirty="0" smtClean="0">
                <a:cs typeface="Calibri" pitchFamily="34" charset="0"/>
              </a:rPr>
              <a:t>Compass Park </a:t>
            </a:r>
            <a:r>
              <a:rPr lang="en-US" sz="3500" dirty="0">
                <a:cs typeface="Calibri" pitchFamily="34" charset="0"/>
              </a:rPr>
              <a:t>since 1936 by providing funds for </a:t>
            </a:r>
            <a:r>
              <a:rPr lang="en-US" sz="3500" dirty="0" smtClean="0">
                <a:cs typeface="Calibri" pitchFamily="34" charset="0"/>
              </a:rPr>
              <a:t>Compass Park’s fraternal </a:t>
            </a:r>
            <a:r>
              <a:rPr lang="en-US" sz="3500" dirty="0">
                <a:cs typeface="Calibri" pitchFamily="34" charset="0"/>
              </a:rPr>
              <a:t>mission and projects that benefit the entire </a:t>
            </a:r>
            <a:r>
              <a:rPr lang="en-US" sz="3500" dirty="0" smtClean="0">
                <a:cs typeface="Calibri" pitchFamily="34" charset="0"/>
              </a:rPr>
              <a:t>community.</a:t>
            </a:r>
            <a:endParaRPr lang="en-US" sz="3500" dirty="0">
              <a:cs typeface="Calibri" pitchFamily="34" charset="0"/>
            </a:endParaRPr>
          </a:p>
          <a:p>
            <a:endParaRPr lang="en-US" dirty="0"/>
          </a:p>
        </p:txBody>
      </p:sp>
    </p:spTree>
    <p:extLst>
      <p:ext uri="{BB962C8B-B14F-4D97-AF65-F5344CB8AC3E}">
        <p14:creationId xmlns:p14="http://schemas.microsoft.com/office/powerpoint/2010/main" val="137764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a:t>IMHF Mission</a:t>
            </a:r>
          </a:p>
        </p:txBody>
      </p:sp>
      <p:sp>
        <p:nvSpPr>
          <p:cNvPr id="3" name="Subtitle 2"/>
          <p:cNvSpPr>
            <a:spLocks noGrp="1"/>
          </p:cNvSpPr>
          <p:nvPr>
            <p:ph type="subTitle" idx="1"/>
          </p:nvPr>
        </p:nvSpPr>
        <p:spPr>
          <a:xfrm>
            <a:off x="1371600" y="2514600"/>
            <a:ext cx="6400800" cy="2819400"/>
          </a:xfrm>
        </p:spPr>
        <p:txBody>
          <a:bodyPr>
            <a:noAutofit/>
          </a:bodyPr>
          <a:lstStyle/>
          <a:p>
            <a:r>
              <a:rPr lang="en-US" dirty="0"/>
              <a:t>The Indiana Masonic Home Foundation successfully raises, prudently invests, and faithfully distributes charitable funds to support causes that promote the principal Masonic tenets of brotherly love, relief and truth.</a:t>
            </a:r>
          </a:p>
          <a:p>
            <a:endParaRPr lang="en-US" dirty="0"/>
          </a:p>
        </p:txBody>
      </p:sp>
    </p:spTree>
    <p:extLst>
      <p:ext uri="{BB962C8B-B14F-4D97-AF65-F5344CB8AC3E}">
        <p14:creationId xmlns:p14="http://schemas.microsoft.com/office/powerpoint/2010/main" val="2736359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Fulfilling the 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2014 IMHF provided a gift </a:t>
            </a:r>
            <a:r>
              <a:rPr lang="en-US" dirty="0"/>
              <a:t>of up to </a:t>
            </a:r>
            <a:r>
              <a:rPr lang="en-US" dirty="0" smtClean="0"/>
              <a:t>$7.8 </a:t>
            </a:r>
            <a:r>
              <a:rPr lang="en-US" dirty="0"/>
              <a:t>million </a:t>
            </a:r>
            <a:r>
              <a:rPr lang="en-US" dirty="0" smtClean="0"/>
              <a:t>to:</a:t>
            </a:r>
          </a:p>
          <a:p>
            <a:pPr lvl="1"/>
            <a:r>
              <a:rPr lang="en-US" dirty="0" smtClean="0"/>
              <a:t>Construct the </a:t>
            </a:r>
            <a:r>
              <a:rPr lang="en-US" dirty="0"/>
              <a:t>community center on </a:t>
            </a:r>
            <a:r>
              <a:rPr lang="en-US" dirty="0" smtClean="0"/>
              <a:t>Red </a:t>
            </a:r>
            <a:r>
              <a:rPr lang="en-US" dirty="0"/>
              <a:t>S</a:t>
            </a:r>
            <a:r>
              <a:rPr lang="en-US" dirty="0" smtClean="0"/>
              <a:t>kelton Circle; and</a:t>
            </a:r>
          </a:p>
          <a:p>
            <a:pPr lvl="1"/>
            <a:r>
              <a:rPr lang="en-US" dirty="0" smtClean="0"/>
              <a:t>Make associated campus improvements.   </a:t>
            </a:r>
            <a:endParaRPr lang="en-US" dirty="0"/>
          </a:p>
          <a:p>
            <a:r>
              <a:rPr lang="en-US" dirty="0"/>
              <a:t>In June 2015 IMHF announced a gift of up to $8 million to:</a:t>
            </a:r>
          </a:p>
          <a:p>
            <a:pPr lvl="1"/>
            <a:r>
              <a:rPr lang="en-US" dirty="0"/>
              <a:t>Build a new campus </a:t>
            </a:r>
            <a:r>
              <a:rPr lang="en-US" dirty="0" smtClean="0"/>
              <a:t>entrance;</a:t>
            </a:r>
          </a:p>
          <a:p>
            <a:pPr lvl="1"/>
            <a:r>
              <a:rPr lang="en-US" dirty="0" smtClean="0"/>
              <a:t>Connect </a:t>
            </a:r>
            <a:r>
              <a:rPr lang="en-US" dirty="0"/>
              <a:t>the campus to city water; </a:t>
            </a:r>
            <a:r>
              <a:rPr lang="en-US" dirty="0" smtClean="0"/>
              <a:t>and</a:t>
            </a:r>
          </a:p>
          <a:p>
            <a:pPr lvl="1"/>
            <a:r>
              <a:rPr lang="en-US" dirty="0" smtClean="0"/>
              <a:t>Complete </a:t>
            </a:r>
            <a:r>
              <a:rPr lang="en-US" dirty="0"/>
              <a:t>Phase 1 of the Administration Building remodeling. </a:t>
            </a:r>
          </a:p>
        </p:txBody>
      </p:sp>
    </p:spTree>
    <p:extLst>
      <p:ext uri="{BB962C8B-B14F-4D97-AF65-F5344CB8AC3E}">
        <p14:creationId xmlns:p14="http://schemas.microsoft.com/office/powerpoint/2010/main" val="415561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Fulfilling the Mission</a:t>
            </a:r>
            <a:endParaRPr lang="en-US" dirty="0"/>
          </a:p>
        </p:txBody>
      </p:sp>
      <p:sp>
        <p:nvSpPr>
          <p:cNvPr id="3" name="Content Placeholder 2"/>
          <p:cNvSpPr>
            <a:spLocks noGrp="1"/>
          </p:cNvSpPr>
          <p:nvPr>
            <p:ph idx="1"/>
          </p:nvPr>
        </p:nvSpPr>
        <p:spPr>
          <a:xfrm>
            <a:off x="457200" y="1676400"/>
            <a:ext cx="8229600" cy="4525963"/>
          </a:xfrm>
        </p:spPr>
        <p:txBody>
          <a:bodyPr>
            <a:normAutofit fontScale="92500" lnSpcReduction="10000"/>
          </a:bodyPr>
          <a:lstStyle/>
          <a:p>
            <a:pPr marL="0" indent="0">
              <a:buNone/>
            </a:pPr>
            <a:r>
              <a:rPr lang="en-US" dirty="0" smtClean="0">
                <a:cs typeface="Calibri" pitchFamily="34" charset="0"/>
              </a:rPr>
              <a:t>Since 1980, the IMHF has remitted: </a:t>
            </a:r>
          </a:p>
          <a:p>
            <a:r>
              <a:rPr lang="en-US" dirty="0">
                <a:cs typeface="Calibri" pitchFamily="34" charset="0"/>
              </a:rPr>
              <a:t>$</a:t>
            </a:r>
            <a:r>
              <a:rPr lang="en-US" dirty="0" smtClean="0">
                <a:cs typeface="Calibri" pitchFamily="34" charset="0"/>
              </a:rPr>
              <a:t>72.4 million to Compass Park operating funds;</a:t>
            </a:r>
          </a:p>
          <a:p>
            <a:r>
              <a:rPr lang="en-US" dirty="0">
                <a:cs typeface="Calibri" pitchFamily="34" charset="0"/>
              </a:rPr>
              <a:t>$</a:t>
            </a:r>
            <a:r>
              <a:rPr lang="en-US" dirty="0" smtClean="0">
                <a:cs typeface="Calibri" pitchFamily="34" charset="0"/>
              </a:rPr>
              <a:t>15.1 million to support special projects; and</a:t>
            </a:r>
          </a:p>
          <a:p>
            <a:r>
              <a:rPr lang="en-US" dirty="0" smtClean="0">
                <a:cs typeface="Calibri" pitchFamily="34" charset="0"/>
              </a:rPr>
              <a:t>$87.5 million overall.</a:t>
            </a:r>
          </a:p>
          <a:p>
            <a:pPr marL="0" indent="0">
              <a:buNone/>
            </a:pPr>
            <a:endParaRPr lang="en-US" dirty="0" smtClean="0">
              <a:cs typeface="Calibri" pitchFamily="34" charset="0"/>
            </a:endParaRPr>
          </a:p>
          <a:p>
            <a:pPr marL="0" indent="0">
              <a:buNone/>
            </a:pPr>
            <a:r>
              <a:rPr lang="en-US" dirty="0" smtClean="0">
                <a:cs typeface="Calibri" pitchFamily="34" charset="0"/>
              </a:rPr>
              <a:t>The need continues because 40% of Compass Park’s apartment residents and most of assisted living residents receive benevolent care and the campus needs improvements.</a:t>
            </a:r>
          </a:p>
          <a:p>
            <a:endParaRPr lang="en-US" dirty="0"/>
          </a:p>
        </p:txBody>
      </p:sp>
    </p:spTree>
    <p:extLst>
      <p:ext uri="{BB962C8B-B14F-4D97-AF65-F5344CB8AC3E}">
        <p14:creationId xmlns:p14="http://schemas.microsoft.com/office/powerpoint/2010/main" val="68926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Fulfilling the Mission</a:t>
            </a:r>
            <a:endParaRPr lang="en-US" dirty="0"/>
          </a:p>
        </p:txBody>
      </p:sp>
      <p:sp>
        <p:nvSpPr>
          <p:cNvPr id="3" name="Content Placeholder 2"/>
          <p:cNvSpPr>
            <a:spLocks noGrp="1"/>
          </p:cNvSpPr>
          <p:nvPr>
            <p:ph idx="1"/>
          </p:nvPr>
        </p:nvSpPr>
        <p:spPr/>
        <p:txBody>
          <a:bodyPr>
            <a:normAutofit/>
          </a:bodyPr>
          <a:lstStyle/>
          <a:p>
            <a:r>
              <a:rPr lang="en-US" dirty="0"/>
              <a:t>As great as our community is, it cannot serve everyone who </a:t>
            </a:r>
            <a:r>
              <a:rPr lang="en-US" dirty="0" smtClean="0"/>
              <a:t>needs Masonic </a:t>
            </a:r>
            <a:r>
              <a:rPr lang="en-US" dirty="0"/>
              <a:t>benevolence.  </a:t>
            </a:r>
          </a:p>
          <a:p>
            <a:r>
              <a:rPr lang="en-US" dirty="0" smtClean="0"/>
              <a:t>Members of the family of Freemasonry deserve assistance to realize the quality of life they deserve, regardless of where they live.</a:t>
            </a:r>
          </a:p>
          <a:p>
            <a:r>
              <a:rPr lang="en-US" dirty="0" smtClean="0"/>
              <a:t>IMHF intends to create a Masonic Outreach Program.</a:t>
            </a:r>
          </a:p>
          <a:p>
            <a:endParaRPr lang="en-US" dirty="0"/>
          </a:p>
        </p:txBody>
      </p:sp>
    </p:spTree>
    <p:extLst>
      <p:ext uri="{BB962C8B-B14F-4D97-AF65-F5344CB8AC3E}">
        <p14:creationId xmlns:p14="http://schemas.microsoft.com/office/powerpoint/2010/main" val="301471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itchFamily="34" charset="0"/>
                <a:cs typeface="Arial" pitchFamily="34" charset="0"/>
              </a:rPr>
              <a:t>Why </a:t>
            </a:r>
            <a:r>
              <a:rPr lang="en-US" dirty="0" smtClean="0">
                <a:latin typeface="Calibri" pitchFamily="34" charset="0"/>
                <a:cs typeface="Arial" pitchFamily="34" charset="0"/>
              </a:rPr>
              <a:t>should you donate?</a:t>
            </a:r>
            <a:endParaRPr lang="en-US" dirty="0"/>
          </a:p>
        </p:txBody>
      </p:sp>
      <p:sp>
        <p:nvSpPr>
          <p:cNvPr id="3" name="Content Placeholder 2"/>
          <p:cNvSpPr>
            <a:spLocks noGrp="1"/>
          </p:cNvSpPr>
          <p:nvPr>
            <p:ph idx="1"/>
          </p:nvPr>
        </p:nvSpPr>
        <p:spPr/>
        <p:txBody>
          <a:bodyPr/>
          <a:lstStyle/>
          <a:p>
            <a:r>
              <a:rPr lang="en-US" dirty="0">
                <a:cs typeface="Calibri" pitchFamily="34" charset="0"/>
              </a:rPr>
              <a:t>Your </a:t>
            </a:r>
            <a:r>
              <a:rPr lang="en-US" dirty="0" smtClean="0">
                <a:cs typeface="Calibri" pitchFamily="34" charset="0"/>
              </a:rPr>
              <a:t>Obligation to Help, Aid, and Assist.</a:t>
            </a:r>
          </a:p>
          <a:p>
            <a:r>
              <a:rPr lang="en-US" dirty="0" smtClean="0">
                <a:cs typeface="Calibri" pitchFamily="34" charset="0"/>
              </a:rPr>
              <a:t>It </a:t>
            </a:r>
            <a:r>
              <a:rPr lang="en-US" dirty="0">
                <a:cs typeface="Calibri" pitchFamily="34" charset="0"/>
              </a:rPr>
              <a:t>feels </a:t>
            </a:r>
            <a:r>
              <a:rPr lang="en-US" dirty="0" smtClean="0">
                <a:cs typeface="Calibri" pitchFamily="34" charset="0"/>
              </a:rPr>
              <a:t>good.</a:t>
            </a:r>
          </a:p>
          <a:p>
            <a:r>
              <a:rPr lang="en-US" dirty="0" smtClean="0">
                <a:cs typeface="Calibri" pitchFamily="34" charset="0"/>
              </a:rPr>
              <a:t>You </a:t>
            </a:r>
            <a:r>
              <a:rPr lang="en-US" dirty="0">
                <a:cs typeface="Calibri" pitchFamily="34" charset="0"/>
              </a:rPr>
              <a:t>or a loved one may need the services provided by </a:t>
            </a:r>
            <a:r>
              <a:rPr lang="en-US" dirty="0" smtClean="0">
                <a:cs typeface="Calibri" pitchFamily="34" charset="0"/>
              </a:rPr>
              <a:t>Compass Park or the IMHF Masonic Outreach Program.</a:t>
            </a:r>
            <a:endParaRPr lang="en-US" dirty="0">
              <a:cs typeface="Calibri" pitchFamily="34" charset="0"/>
            </a:endParaRPr>
          </a:p>
          <a:p>
            <a:endParaRPr lang="en-US" dirty="0"/>
          </a:p>
        </p:txBody>
      </p:sp>
    </p:spTree>
    <p:extLst>
      <p:ext uri="{BB962C8B-B14F-4D97-AF65-F5344CB8AC3E}">
        <p14:creationId xmlns:p14="http://schemas.microsoft.com/office/powerpoint/2010/main" val="3338593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Ways to Support Compass Park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cs typeface="Calibri" pitchFamily="34" charset="0"/>
              </a:rPr>
              <a:t>Planned Gift - Bequest; Trust; Life Insurance, Charitable Gift Annuities (income producing)</a:t>
            </a:r>
          </a:p>
          <a:p>
            <a:r>
              <a:rPr lang="en-US" dirty="0" smtClean="0">
                <a:cs typeface="Calibri" pitchFamily="34" charset="0"/>
              </a:rPr>
              <a:t>Tax-wise </a:t>
            </a:r>
            <a:r>
              <a:rPr lang="en-US" dirty="0">
                <a:cs typeface="Calibri" pitchFamily="34" charset="0"/>
              </a:rPr>
              <a:t>G</a:t>
            </a:r>
            <a:r>
              <a:rPr lang="en-US" dirty="0" smtClean="0">
                <a:cs typeface="Calibri" pitchFamily="34" charset="0"/>
              </a:rPr>
              <a:t>ift of Stocks</a:t>
            </a:r>
          </a:p>
          <a:p>
            <a:r>
              <a:rPr lang="en-US" dirty="0" smtClean="0">
                <a:cs typeface="Calibri" pitchFamily="34" charset="0"/>
              </a:rPr>
              <a:t>Donor Clubs</a:t>
            </a:r>
          </a:p>
          <a:p>
            <a:r>
              <a:rPr lang="en-US" dirty="0" smtClean="0">
                <a:cs typeface="Calibri" pitchFamily="34" charset="0"/>
              </a:rPr>
              <a:t>Gift of Auto, Truck, RV</a:t>
            </a:r>
          </a:p>
          <a:p>
            <a:r>
              <a:rPr lang="en-US" dirty="0" smtClean="0">
                <a:cs typeface="Calibri" pitchFamily="34" charset="0"/>
              </a:rPr>
              <a:t>Brick Program</a:t>
            </a:r>
          </a:p>
          <a:p>
            <a:r>
              <a:rPr lang="en-US" dirty="0" smtClean="0">
                <a:cs typeface="Calibri" pitchFamily="34" charset="0"/>
              </a:rPr>
              <a:t>Major Gifts and Naming Opportunities</a:t>
            </a:r>
          </a:p>
          <a:p>
            <a:r>
              <a:rPr lang="en-US" dirty="0" smtClean="0">
                <a:cs typeface="Calibri" pitchFamily="34" charset="0"/>
              </a:rPr>
              <a:t>Amazon Smile and Kroger Community Rewards</a:t>
            </a:r>
          </a:p>
          <a:p>
            <a:r>
              <a:rPr lang="en-US" dirty="0" smtClean="0">
                <a:cs typeface="Calibri" pitchFamily="34" charset="0"/>
              </a:rPr>
              <a:t>Sponsorship at June 9 All Indiana Freemason and Shrine Golf Outing</a:t>
            </a:r>
          </a:p>
          <a:p>
            <a:endParaRPr lang="en-US" dirty="0"/>
          </a:p>
        </p:txBody>
      </p:sp>
    </p:spTree>
    <p:extLst>
      <p:ext uri="{BB962C8B-B14F-4D97-AF65-F5344CB8AC3E}">
        <p14:creationId xmlns:p14="http://schemas.microsoft.com/office/powerpoint/2010/main" val="3408862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libri" panose="020F0502020204030204" pitchFamily="34" charset="0"/>
              </a:rPr>
              <a:t>AmazonSmile</a:t>
            </a:r>
            <a:endParaRPr lang="en-US" dirty="0">
              <a:latin typeface="Calibri" panose="020F0502020204030204" pitchFamily="34" charset="0"/>
            </a:endParaRPr>
          </a:p>
        </p:txBody>
      </p:sp>
      <p:sp>
        <p:nvSpPr>
          <p:cNvPr id="3" name="Content Placeholder 2"/>
          <p:cNvSpPr>
            <a:spLocks noGrp="1"/>
          </p:cNvSpPr>
          <p:nvPr>
            <p:ph idx="1"/>
          </p:nvPr>
        </p:nvSpPr>
        <p:spPr/>
        <p:txBody>
          <a:bodyPr>
            <a:noAutofit/>
          </a:bodyPr>
          <a:lstStyle/>
          <a:p>
            <a:r>
              <a:rPr lang="en-US" dirty="0" err="1"/>
              <a:t>AmazonSmile</a:t>
            </a:r>
            <a:r>
              <a:rPr lang="en-US" dirty="0"/>
              <a:t> is the same Amazon you </a:t>
            </a:r>
            <a:r>
              <a:rPr lang="en-US" dirty="0" smtClean="0"/>
              <a:t>know – same products, same prices, same service.</a:t>
            </a:r>
          </a:p>
          <a:p>
            <a:r>
              <a:rPr lang="en-US" dirty="0" smtClean="0"/>
              <a:t>Navigate to smile.amazon.com.</a:t>
            </a:r>
          </a:p>
          <a:p>
            <a:r>
              <a:rPr lang="en-US" dirty="0" smtClean="0"/>
              <a:t>Use your regular Amazon login.</a:t>
            </a:r>
            <a:endParaRPr lang="en-US" dirty="0"/>
          </a:p>
          <a:p>
            <a:r>
              <a:rPr lang="en-US" dirty="0" smtClean="0"/>
              <a:t>Designate Indiana Masonic Home Foundation as your charity of choice, then shop.</a:t>
            </a:r>
          </a:p>
          <a:p>
            <a:r>
              <a:rPr lang="en-US" dirty="0" err="1" smtClean="0"/>
              <a:t>AmazonSmile</a:t>
            </a:r>
            <a:r>
              <a:rPr lang="en-US" dirty="0" smtClean="0"/>
              <a:t> donates 0.5% of the price of your eligible purchases to IMHF.</a:t>
            </a:r>
            <a:endParaRPr lang="en-US" dirty="0"/>
          </a:p>
        </p:txBody>
      </p:sp>
    </p:spTree>
    <p:extLst>
      <p:ext uri="{BB962C8B-B14F-4D97-AF65-F5344CB8AC3E}">
        <p14:creationId xmlns:p14="http://schemas.microsoft.com/office/powerpoint/2010/main" val="209441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Giving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When the time </a:t>
            </a:r>
            <a:r>
              <a:rPr lang="en-US" dirty="0" smtClean="0"/>
              <a:t>comes…</a:t>
            </a:r>
          </a:p>
          <a:p>
            <a:pPr lvl="1"/>
            <a:r>
              <a:rPr lang="en-US" dirty="0" smtClean="0"/>
              <a:t>that </a:t>
            </a:r>
            <a:r>
              <a:rPr lang="en-US" dirty="0"/>
              <a:t>we will no longer need our assets, and </a:t>
            </a:r>
            <a:endParaRPr lang="en-US" dirty="0" smtClean="0"/>
          </a:p>
          <a:p>
            <a:pPr lvl="1"/>
            <a:r>
              <a:rPr lang="en-US" dirty="0" smtClean="0"/>
              <a:t>after </a:t>
            </a:r>
            <a:r>
              <a:rPr lang="en-US" dirty="0"/>
              <a:t>we have provided for the welfare of our </a:t>
            </a:r>
            <a:r>
              <a:rPr lang="en-US" dirty="0" smtClean="0"/>
              <a:t>families,</a:t>
            </a:r>
          </a:p>
          <a:p>
            <a:pPr marL="341313" indent="0">
              <a:buNone/>
            </a:pPr>
            <a:r>
              <a:rPr lang="en-US" dirty="0" smtClean="0"/>
              <a:t>keep </a:t>
            </a:r>
            <a:r>
              <a:rPr lang="en-US" dirty="0"/>
              <a:t>the Indiana Masonic Home Foundation in mind. </a:t>
            </a:r>
            <a:endParaRPr lang="en-US" dirty="0" smtClean="0"/>
          </a:p>
          <a:p>
            <a:r>
              <a:rPr lang="en-US" dirty="0" smtClean="0"/>
              <a:t>Join the Corinthian Society:</a:t>
            </a:r>
          </a:p>
          <a:p>
            <a:pPr lvl="1"/>
            <a:r>
              <a:rPr lang="en-US" dirty="0" smtClean="0"/>
              <a:t>The </a:t>
            </a:r>
            <a:r>
              <a:rPr lang="en-US" dirty="0"/>
              <a:t>future of the Indiana Masonic Home will be assured. </a:t>
            </a:r>
            <a:endParaRPr lang="en-US" dirty="0" smtClean="0"/>
          </a:p>
          <a:p>
            <a:pPr lvl="1"/>
            <a:r>
              <a:rPr lang="en-US" dirty="0" smtClean="0"/>
              <a:t>Many </a:t>
            </a:r>
            <a:r>
              <a:rPr lang="en-US" dirty="0"/>
              <a:t>of us, including our friends and loved ones, may depend upon this care during the declining years.</a:t>
            </a:r>
          </a:p>
        </p:txBody>
      </p:sp>
    </p:spTree>
    <p:extLst>
      <p:ext uri="{BB962C8B-B14F-4D97-AF65-F5344CB8AC3E}">
        <p14:creationId xmlns:p14="http://schemas.microsoft.com/office/powerpoint/2010/main" val="2776043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1566863" y="717550"/>
            <a:ext cx="5983287" cy="636588"/>
          </a:xfrm>
          <a:prstGeom prst="rect">
            <a:avLst/>
          </a:prstGeom>
          <a:noFill/>
          <a:ln w="9525">
            <a:noFill/>
            <a:miter lim="800000"/>
            <a:headEnd/>
            <a:tailEnd/>
          </a:ln>
        </p:spPr>
        <p:txBody>
          <a:bodyPr anchor="ctr"/>
          <a:lstStyle/>
          <a:p>
            <a:pPr algn="ctr"/>
            <a:endParaRPr lang="en-US" sz="4400" dirty="0">
              <a:latin typeface="Calibri" pitchFamily="34" charset="0"/>
              <a:cs typeface="Calibri" pitchFamily="34" charset="0"/>
            </a:endParaRPr>
          </a:p>
        </p:txBody>
      </p:sp>
      <p:sp>
        <p:nvSpPr>
          <p:cNvPr id="68610" name="Rectangle 3"/>
          <p:cNvSpPr>
            <a:spLocks noChangeArrowheads="1"/>
          </p:cNvSpPr>
          <p:nvPr/>
        </p:nvSpPr>
        <p:spPr bwMode="auto">
          <a:xfrm>
            <a:off x="985838" y="2498725"/>
            <a:ext cx="7162800" cy="1973263"/>
          </a:xfrm>
          <a:prstGeom prst="rect">
            <a:avLst/>
          </a:prstGeom>
          <a:noFill/>
          <a:ln w="9525">
            <a:noFill/>
            <a:miter lim="800000"/>
            <a:headEnd/>
            <a:tailEnd/>
          </a:ln>
        </p:spPr>
        <p:txBody>
          <a:bodyPr/>
          <a:lstStyle/>
          <a:p>
            <a:pPr algn="ctr">
              <a:buClr>
                <a:schemeClr val="tx2"/>
              </a:buClr>
            </a:pPr>
            <a:endParaRPr lang="en-US" sz="3600" dirty="0">
              <a:latin typeface="+mn-lt"/>
              <a:cs typeface="Arial" pitchFamily="34" charset="0"/>
            </a:endParaRPr>
          </a:p>
        </p:txBody>
      </p:sp>
      <p:sp>
        <p:nvSpPr>
          <p:cNvPr id="4" name="Title 3"/>
          <p:cNvSpPr>
            <a:spLocks noGrp="1"/>
          </p:cNvSpPr>
          <p:nvPr>
            <p:ph type="title"/>
          </p:nvPr>
        </p:nvSpPr>
        <p:spPr/>
        <p:txBody>
          <a:bodyPr>
            <a:normAutofit/>
          </a:bodyPr>
          <a:lstStyle/>
          <a:p>
            <a:r>
              <a:rPr lang="en-US" dirty="0">
                <a:latin typeface="Calibri" pitchFamily="34" charset="0"/>
                <a:cs typeface="Calibri" pitchFamily="34" charset="0"/>
              </a:rPr>
              <a:t>Myths and </a:t>
            </a:r>
            <a:r>
              <a:rPr lang="en-US" dirty="0" smtClean="0">
                <a:latin typeface="Calibri" pitchFamily="34" charset="0"/>
                <a:cs typeface="Calibri" pitchFamily="34" charset="0"/>
              </a:rPr>
              <a:t>Facts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lnSpcReduction="10000"/>
          </a:bodyPr>
          <a:lstStyle/>
          <a:p>
            <a:r>
              <a:rPr lang="en-US" dirty="0"/>
              <a:t>According to the U.S. Bureau of Labor Statistics consumer price indexes calculator, it </a:t>
            </a:r>
            <a:r>
              <a:rPr lang="en-US" dirty="0" smtClean="0"/>
              <a:t>took </a:t>
            </a:r>
            <a:r>
              <a:rPr lang="en-US" dirty="0"/>
              <a:t>a donation of </a:t>
            </a:r>
            <a:r>
              <a:rPr lang="en-US" dirty="0" smtClean="0"/>
              <a:t>$220.28 </a:t>
            </a:r>
            <a:r>
              <a:rPr lang="en-US" dirty="0"/>
              <a:t>in </a:t>
            </a:r>
            <a:r>
              <a:rPr lang="en-US" dirty="0" smtClean="0"/>
              <a:t>2015 </a:t>
            </a:r>
            <a:r>
              <a:rPr lang="en-US" dirty="0"/>
              <a:t>to equal the buying power of $100 in </a:t>
            </a:r>
            <a:r>
              <a:rPr lang="en-US" dirty="0" smtClean="0"/>
              <a:t>1985.</a:t>
            </a:r>
          </a:p>
          <a:p>
            <a:r>
              <a:rPr lang="en-US" dirty="0"/>
              <a:t>Using the Indiana Masonic Home pay plan rates as a guide, a $100 Gold Card will support </a:t>
            </a:r>
            <a:r>
              <a:rPr lang="en-US" dirty="0" smtClean="0"/>
              <a:t>a </a:t>
            </a:r>
            <a:r>
              <a:rPr lang="en-US" dirty="0"/>
              <a:t>fraternal care resident living in </a:t>
            </a:r>
            <a:r>
              <a:rPr lang="en-US" dirty="0" smtClean="0"/>
              <a:t>an efficiency </a:t>
            </a:r>
            <a:r>
              <a:rPr lang="en-US" dirty="0"/>
              <a:t>apartment in the </a:t>
            </a:r>
            <a:r>
              <a:rPr lang="en-US" dirty="0" smtClean="0"/>
              <a:t>Ball Brothers Building for about one day. </a:t>
            </a:r>
            <a:endParaRPr lang="en-US" dirty="0"/>
          </a:p>
        </p:txBody>
      </p:sp>
    </p:spTree>
    <p:extLst>
      <p:ext uri="{BB962C8B-B14F-4D97-AF65-F5344CB8AC3E}">
        <p14:creationId xmlns:p14="http://schemas.microsoft.com/office/powerpoint/2010/main" val="1933173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Autofit/>
          </a:bodyPr>
          <a:lstStyle/>
          <a:p>
            <a:r>
              <a:rPr lang="en-US" dirty="0"/>
              <a:t>An Indiana Mason who pays dues for 50 years will contribute $825 to </a:t>
            </a:r>
            <a:r>
              <a:rPr lang="en-US" dirty="0" smtClean="0"/>
              <a:t>Compass Park. </a:t>
            </a:r>
            <a:r>
              <a:rPr lang="en-US" dirty="0"/>
              <a:t>That </a:t>
            </a:r>
            <a:r>
              <a:rPr lang="en-US" dirty="0" smtClean="0"/>
              <a:t>supports </a:t>
            </a:r>
            <a:r>
              <a:rPr lang="en-US" dirty="0"/>
              <a:t>a fraternal care resident for about one week</a:t>
            </a:r>
            <a:r>
              <a:rPr lang="en-US" dirty="0" smtClean="0"/>
              <a:t>.</a:t>
            </a:r>
            <a:endParaRPr lang="en-US" dirty="0"/>
          </a:p>
          <a:p>
            <a:r>
              <a:rPr lang="en-US" dirty="0" smtClean="0"/>
              <a:t>Masons and Eastern Star members support 4.5% of the Compass budget through dues. </a:t>
            </a:r>
          </a:p>
          <a:p>
            <a:r>
              <a:rPr lang="en-US" dirty="0" smtClean="0"/>
              <a:t>Thanks to its donors, IMHF will </a:t>
            </a:r>
            <a:r>
              <a:rPr lang="en-US" dirty="0"/>
              <a:t>contribute $</a:t>
            </a:r>
            <a:r>
              <a:rPr lang="en-US" dirty="0" smtClean="0"/>
              <a:t>3.9 </a:t>
            </a:r>
            <a:r>
              <a:rPr lang="en-US" dirty="0"/>
              <a:t>million this </a:t>
            </a:r>
            <a:r>
              <a:rPr lang="en-US" dirty="0" smtClean="0"/>
              <a:t>fiscal year </a:t>
            </a:r>
            <a:r>
              <a:rPr lang="en-US" dirty="0"/>
              <a:t>to </a:t>
            </a:r>
            <a:r>
              <a:rPr lang="en-US" dirty="0" smtClean="0"/>
              <a:t>support the Compass Park budget.   </a:t>
            </a:r>
            <a:endParaRPr lang="en-US" dirty="0"/>
          </a:p>
          <a:p>
            <a:endParaRPr lang="en-US" dirty="0"/>
          </a:p>
        </p:txBody>
      </p:sp>
    </p:spTree>
    <p:extLst>
      <p:ext uri="{BB962C8B-B14F-4D97-AF65-F5344CB8AC3E}">
        <p14:creationId xmlns:p14="http://schemas.microsoft.com/office/powerpoint/2010/main" val="945316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Fulfill the Mission</a:t>
            </a:r>
            <a:endParaRPr lang="en-US" dirty="0"/>
          </a:p>
        </p:txBody>
      </p:sp>
      <p:sp>
        <p:nvSpPr>
          <p:cNvPr id="3" name="Content Placeholder 2"/>
          <p:cNvSpPr>
            <a:spLocks noGrp="1"/>
          </p:cNvSpPr>
          <p:nvPr>
            <p:ph idx="1"/>
          </p:nvPr>
        </p:nvSpPr>
        <p:spPr/>
        <p:txBody>
          <a:bodyPr/>
          <a:lstStyle/>
          <a:p>
            <a:r>
              <a:rPr lang="en-US" dirty="0"/>
              <a:t>If we are not </a:t>
            </a:r>
            <a:r>
              <a:rPr lang="en-US" dirty="0" smtClean="0"/>
              <a:t>annual donors</a:t>
            </a:r>
            <a:r>
              <a:rPr lang="en-US" dirty="0"/>
              <a:t>, become donors. </a:t>
            </a:r>
          </a:p>
          <a:p>
            <a:r>
              <a:rPr lang="en-US" dirty="0" smtClean="0"/>
              <a:t>If </a:t>
            </a:r>
            <a:r>
              <a:rPr lang="en-US" dirty="0"/>
              <a:t>we are donors, consider increasing our $100 donations to $365 (only a dollar a day), our $250 donations to $500, our $500 donations to $1,000, and our $1,000 donation to $2,000 or even more.</a:t>
            </a:r>
          </a:p>
        </p:txBody>
      </p:sp>
    </p:spTree>
    <p:extLst>
      <p:ext uri="{BB962C8B-B14F-4D97-AF65-F5344CB8AC3E}">
        <p14:creationId xmlns:p14="http://schemas.microsoft.com/office/powerpoint/2010/main" val="416233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“A Dollar A Day”</a:t>
            </a:r>
            <a:endParaRPr lang="en-US" dirty="0"/>
          </a:p>
        </p:txBody>
      </p:sp>
      <p:sp>
        <p:nvSpPr>
          <p:cNvPr id="3" name="Content Placeholder 2"/>
          <p:cNvSpPr>
            <a:spLocks noGrp="1"/>
          </p:cNvSpPr>
          <p:nvPr>
            <p:ph idx="1"/>
          </p:nvPr>
        </p:nvSpPr>
        <p:spPr/>
        <p:txBody>
          <a:bodyPr/>
          <a:lstStyle/>
          <a:p>
            <a:pPr marL="0" indent="0">
              <a:buNone/>
            </a:pPr>
            <a:r>
              <a:rPr lang="en-US" dirty="0"/>
              <a:t>Here is what $1, $2, $3 (or even more) per day can do for a fraternal care resident</a:t>
            </a:r>
            <a:r>
              <a:rPr lang="en-US" dirty="0" smtClean="0"/>
              <a:t>:</a:t>
            </a:r>
          </a:p>
          <a:p>
            <a:r>
              <a:rPr lang="en-US" dirty="0" smtClean="0"/>
              <a:t>$</a:t>
            </a:r>
            <a:r>
              <a:rPr lang="en-US" dirty="0"/>
              <a:t>1 provides toiletries</a:t>
            </a:r>
            <a:r>
              <a:rPr lang="en-US" dirty="0" smtClean="0"/>
              <a:t>.</a:t>
            </a:r>
          </a:p>
          <a:p>
            <a:r>
              <a:rPr lang="en-US" dirty="0" smtClean="0"/>
              <a:t>$</a:t>
            </a:r>
            <a:r>
              <a:rPr lang="en-US" dirty="0"/>
              <a:t>2 provides clothing and shoes</a:t>
            </a:r>
            <a:r>
              <a:rPr lang="en-US" dirty="0" smtClean="0"/>
              <a:t>.</a:t>
            </a:r>
          </a:p>
          <a:p>
            <a:r>
              <a:rPr lang="en-US" dirty="0" smtClean="0"/>
              <a:t>$</a:t>
            </a:r>
            <a:r>
              <a:rPr lang="en-US" dirty="0"/>
              <a:t>3 provides a hot breakfast each morning. </a:t>
            </a:r>
            <a:endParaRPr lang="en-US" dirty="0" smtClean="0"/>
          </a:p>
          <a:p>
            <a:r>
              <a:rPr lang="en-US" dirty="0" smtClean="0"/>
              <a:t>$</a:t>
            </a:r>
            <a:r>
              <a:rPr lang="en-US" dirty="0"/>
              <a:t>5 provides physician, optometrist, and dental care</a:t>
            </a:r>
            <a:r>
              <a:rPr lang="en-US" dirty="0" smtClean="0"/>
              <a:t>.</a:t>
            </a:r>
          </a:p>
          <a:p>
            <a:r>
              <a:rPr lang="en-US" dirty="0" smtClean="0"/>
              <a:t>$</a:t>
            </a:r>
            <a:r>
              <a:rPr lang="en-US" dirty="0"/>
              <a:t>20 provides routine medication.</a:t>
            </a:r>
          </a:p>
          <a:p>
            <a:endParaRPr lang="en-US" dirty="0"/>
          </a:p>
        </p:txBody>
      </p:sp>
    </p:spTree>
    <p:extLst>
      <p:ext uri="{BB962C8B-B14F-4D97-AF65-F5344CB8AC3E}">
        <p14:creationId xmlns:p14="http://schemas.microsoft.com/office/powerpoint/2010/main" val="3694975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“A Dollar A Day”</a:t>
            </a:r>
            <a:endParaRPr lang="en-US" dirty="0"/>
          </a:p>
        </p:txBody>
      </p:sp>
      <p:sp>
        <p:nvSpPr>
          <p:cNvPr id="3" name="Content Placeholder 2"/>
          <p:cNvSpPr>
            <a:spLocks noGrp="1"/>
          </p:cNvSpPr>
          <p:nvPr>
            <p:ph idx="1"/>
          </p:nvPr>
        </p:nvSpPr>
        <p:spPr/>
        <p:txBody>
          <a:bodyPr/>
          <a:lstStyle/>
          <a:p>
            <a:r>
              <a:rPr lang="en-US" dirty="0"/>
              <a:t>For a minimum </a:t>
            </a:r>
            <a:r>
              <a:rPr lang="en-US" dirty="0" smtClean="0"/>
              <a:t>contribution of “A Dollar A Day,” </a:t>
            </a:r>
            <a:r>
              <a:rPr lang="en-US" dirty="0"/>
              <a:t>you will receive a one of a kind commemorative pin and special recognition. </a:t>
            </a:r>
          </a:p>
        </p:txBody>
      </p:sp>
    </p:spTree>
    <p:extLst>
      <p:ext uri="{BB962C8B-B14F-4D97-AF65-F5344CB8AC3E}">
        <p14:creationId xmlns:p14="http://schemas.microsoft.com/office/powerpoint/2010/main" val="3912138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10032"/>
            <a:ext cx="5105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How About It?</a:t>
            </a:r>
            <a:endParaRPr lang="en-US" dirty="0"/>
          </a:p>
        </p:txBody>
      </p:sp>
    </p:spTree>
    <p:extLst>
      <p:ext uri="{BB962C8B-B14F-4D97-AF65-F5344CB8AC3E}">
        <p14:creationId xmlns:p14="http://schemas.microsoft.com/office/powerpoint/2010/main" val="2926023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dirty="0" smtClean="0"/>
              <a:t>What’s the number one reason that people do not give?</a:t>
            </a:r>
            <a:endParaRPr lang="en-US" dirty="0"/>
          </a:p>
        </p:txBody>
      </p:sp>
    </p:spTree>
    <p:extLst>
      <p:ext uri="{BB962C8B-B14F-4D97-AF65-F5344CB8AC3E}">
        <p14:creationId xmlns:p14="http://schemas.microsoft.com/office/powerpoint/2010/main" val="1801417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Because they were never asked!</a:t>
            </a:r>
            <a:endParaRPr lang="en-US" dirty="0"/>
          </a:p>
        </p:txBody>
      </p:sp>
    </p:spTree>
    <p:extLst>
      <p:ext uri="{BB962C8B-B14F-4D97-AF65-F5344CB8AC3E}">
        <p14:creationId xmlns:p14="http://schemas.microsoft.com/office/powerpoint/2010/main" val="2126155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752600"/>
            <a:ext cx="8229600" cy="1143000"/>
          </a:xfrm>
        </p:spPr>
        <p:txBody>
          <a:bodyPr>
            <a:normAutofit/>
          </a:bodyPr>
          <a:lstStyle/>
          <a:p>
            <a:r>
              <a:rPr lang="en-US" dirty="0"/>
              <a:t>Y</a:t>
            </a:r>
            <a:r>
              <a:rPr lang="en-US" dirty="0" smtClean="0"/>
              <a:t>ou </a:t>
            </a:r>
            <a:r>
              <a:rPr lang="en-US" dirty="0" smtClean="0"/>
              <a:t>were just asked!</a:t>
            </a:r>
            <a:endParaRPr lang="en-US" dirty="0"/>
          </a:p>
        </p:txBody>
      </p:sp>
    </p:spTree>
    <p:extLst>
      <p:ext uri="{BB962C8B-B14F-4D97-AF65-F5344CB8AC3E}">
        <p14:creationId xmlns:p14="http://schemas.microsoft.com/office/powerpoint/2010/main" val="3423755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1566863" y="717550"/>
            <a:ext cx="5983287" cy="636588"/>
          </a:xfrm>
          <a:prstGeom prst="rect">
            <a:avLst/>
          </a:prstGeom>
          <a:noFill/>
          <a:ln w="9525">
            <a:noFill/>
            <a:miter lim="800000"/>
            <a:headEnd/>
            <a:tailEnd/>
          </a:ln>
        </p:spPr>
        <p:txBody>
          <a:bodyPr anchor="ctr"/>
          <a:lstStyle/>
          <a:p>
            <a:pPr algn="ctr"/>
            <a:endParaRPr lang="en-US" sz="4400" dirty="0" smtClean="0">
              <a:latin typeface="Calibri" pitchFamily="34" charset="0"/>
              <a:cs typeface="Calibri" pitchFamily="34" charset="0"/>
            </a:endParaRPr>
          </a:p>
        </p:txBody>
      </p:sp>
      <p:sp>
        <p:nvSpPr>
          <p:cNvPr id="70658" name="Rectangle 3"/>
          <p:cNvSpPr>
            <a:spLocks noChangeArrowheads="1"/>
          </p:cNvSpPr>
          <p:nvPr/>
        </p:nvSpPr>
        <p:spPr bwMode="auto">
          <a:xfrm>
            <a:off x="985838" y="2498725"/>
            <a:ext cx="7162800" cy="1973263"/>
          </a:xfrm>
          <a:prstGeom prst="rect">
            <a:avLst/>
          </a:prstGeom>
          <a:noFill/>
          <a:ln w="9525">
            <a:noFill/>
            <a:miter lim="800000"/>
            <a:headEnd/>
            <a:tailEnd/>
          </a:ln>
        </p:spPr>
        <p:txBody>
          <a:bodyPr/>
          <a:lstStyle/>
          <a:p>
            <a:pPr algn="ctr">
              <a:buClr>
                <a:schemeClr val="tx2"/>
              </a:buClr>
            </a:pPr>
            <a:r>
              <a:rPr lang="en-US" sz="3600" dirty="0">
                <a:latin typeface="Calibri" pitchFamily="34" charset="0"/>
                <a:cs typeface="Calibri" pitchFamily="34" charset="0"/>
              </a:rPr>
              <a:t>“I h</a:t>
            </a:r>
            <a:r>
              <a:rPr lang="en-US" sz="3600" dirty="0" smtClean="0">
                <a:latin typeface="Calibri" pitchFamily="34" charset="0"/>
                <a:cs typeface="Calibri" pitchFamily="34" charset="0"/>
              </a:rPr>
              <a:t>ave </a:t>
            </a:r>
            <a:r>
              <a:rPr lang="en-US" sz="3600" dirty="0">
                <a:latin typeface="Calibri" pitchFamily="34" charset="0"/>
                <a:cs typeface="Calibri" pitchFamily="34" charset="0"/>
              </a:rPr>
              <a:t>t</a:t>
            </a:r>
            <a:r>
              <a:rPr lang="en-US" sz="3600" dirty="0" smtClean="0">
                <a:latin typeface="Calibri" pitchFamily="34" charset="0"/>
                <a:cs typeface="Calibri" pitchFamily="34" charset="0"/>
              </a:rPr>
              <a:t>o </a:t>
            </a:r>
            <a:r>
              <a:rPr lang="en-US" sz="3600" dirty="0">
                <a:latin typeface="Calibri" pitchFamily="34" charset="0"/>
                <a:cs typeface="Calibri" pitchFamily="34" charset="0"/>
              </a:rPr>
              <a:t>t</a:t>
            </a:r>
            <a:r>
              <a:rPr lang="en-US" sz="3600" dirty="0" smtClean="0">
                <a:latin typeface="Calibri" pitchFamily="34" charset="0"/>
                <a:cs typeface="Calibri" pitchFamily="34" charset="0"/>
              </a:rPr>
              <a:t>urn </a:t>
            </a:r>
            <a:r>
              <a:rPr lang="en-US" sz="3600" dirty="0">
                <a:latin typeface="Calibri" pitchFamily="34" charset="0"/>
                <a:cs typeface="Calibri" pitchFamily="34" charset="0"/>
              </a:rPr>
              <a:t>o</a:t>
            </a:r>
            <a:r>
              <a:rPr lang="en-US" sz="3600" dirty="0" smtClean="0">
                <a:latin typeface="Calibri" pitchFamily="34" charset="0"/>
                <a:cs typeface="Calibri" pitchFamily="34" charset="0"/>
              </a:rPr>
              <a:t>ver </a:t>
            </a:r>
            <a:r>
              <a:rPr lang="en-US" sz="3600" dirty="0">
                <a:latin typeface="Calibri" pitchFamily="34" charset="0"/>
                <a:cs typeface="Calibri" pitchFamily="34" charset="0"/>
              </a:rPr>
              <a:t>e</a:t>
            </a:r>
            <a:r>
              <a:rPr lang="en-US" sz="3600" dirty="0" smtClean="0">
                <a:latin typeface="Calibri" pitchFamily="34" charset="0"/>
                <a:cs typeface="Calibri" pitchFamily="34" charset="0"/>
              </a:rPr>
              <a:t>verything </a:t>
            </a:r>
            <a:r>
              <a:rPr lang="en-US" sz="3600" dirty="0">
                <a:latin typeface="Calibri" pitchFamily="34" charset="0"/>
                <a:cs typeface="Calibri" pitchFamily="34" charset="0"/>
              </a:rPr>
              <a:t>I </a:t>
            </a:r>
            <a:r>
              <a:rPr lang="en-US" sz="3600" dirty="0" smtClean="0">
                <a:latin typeface="Calibri" pitchFamily="34" charset="0"/>
                <a:cs typeface="Calibri" pitchFamily="34" charset="0"/>
              </a:rPr>
              <a:t>own </a:t>
            </a:r>
            <a:r>
              <a:rPr lang="en-US" sz="3600" dirty="0">
                <a:latin typeface="Calibri" pitchFamily="34" charset="0"/>
                <a:cs typeface="Calibri" pitchFamily="34" charset="0"/>
              </a:rPr>
              <a:t>t</a:t>
            </a:r>
            <a:r>
              <a:rPr lang="en-US" sz="3600" dirty="0" smtClean="0">
                <a:latin typeface="Calibri" pitchFamily="34" charset="0"/>
                <a:cs typeface="Calibri" pitchFamily="34" charset="0"/>
              </a:rPr>
              <a:t>o </a:t>
            </a:r>
            <a:r>
              <a:rPr lang="en-US" sz="3600" dirty="0">
                <a:latin typeface="Calibri" pitchFamily="34" charset="0"/>
                <a:cs typeface="Calibri" pitchFamily="34" charset="0"/>
              </a:rPr>
              <a:t>t</a:t>
            </a:r>
            <a:r>
              <a:rPr lang="en-US" sz="3600" dirty="0" smtClean="0">
                <a:latin typeface="Calibri" pitchFamily="34" charset="0"/>
                <a:cs typeface="Calibri" pitchFamily="34" charset="0"/>
              </a:rPr>
              <a:t>he </a:t>
            </a:r>
            <a:r>
              <a:rPr lang="en-US" sz="3600" dirty="0">
                <a:latin typeface="Calibri" pitchFamily="34" charset="0"/>
                <a:cs typeface="Calibri" pitchFamily="34" charset="0"/>
              </a:rPr>
              <a:t>Indiana Masonic </a:t>
            </a:r>
            <a:r>
              <a:rPr lang="en-US" sz="3600" dirty="0" smtClean="0">
                <a:latin typeface="Calibri" pitchFamily="34" charset="0"/>
                <a:cs typeface="Calibri" pitchFamily="34" charset="0"/>
              </a:rPr>
              <a:t>Home before I can move in.”</a:t>
            </a:r>
          </a:p>
          <a:p>
            <a:pPr algn="ctr">
              <a:buClr>
                <a:schemeClr val="tx2"/>
              </a:buClr>
            </a:pPr>
            <a:endParaRPr lang="en-US" sz="3600" dirty="0" smtClean="0">
              <a:latin typeface="+mn-lt"/>
              <a:cs typeface="Arial" pitchFamily="34" charset="0"/>
            </a:endParaRPr>
          </a:p>
          <a:p>
            <a:pPr algn="ctr">
              <a:buClr>
                <a:schemeClr val="tx2"/>
              </a:buClr>
            </a:pPr>
            <a:r>
              <a:rPr lang="en-US" sz="7200" dirty="0" smtClean="0">
                <a:latin typeface="Calibri" pitchFamily="34" charset="0"/>
                <a:cs typeface="Calibri" pitchFamily="34" charset="0"/>
              </a:rPr>
              <a:t>MYTH!</a:t>
            </a:r>
            <a:endParaRPr lang="en-US" sz="7200"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a:latin typeface="Calibri" pitchFamily="34" charset="0"/>
                <a:cs typeface="Calibri" pitchFamily="34" charset="0"/>
              </a:rPr>
              <a:t>Myth or Fact</a:t>
            </a:r>
            <a:r>
              <a:rPr lang="en-US" dirty="0" smtClean="0">
                <a:latin typeface="Calibri" pitchFamily="34" charset="0"/>
                <a:cs typeface="Calibri" pitchFamily="34"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0658">
                                            <p:txEl>
                                              <p:pRg st="2" end="2"/>
                                            </p:txEl>
                                          </p:spTgt>
                                        </p:tgtEl>
                                        <p:attrNameLst>
                                          <p:attrName>style.visibility</p:attrName>
                                        </p:attrNameLst>
                                      </p:cBhvr>
                                      <p:to>
                                        <p:strVal val="visible"/>
                                      </p:to>
                                    </p:set>
                                    <p:anim calcmode="lin" valueType="num">
                                      <p:cBhvr>
                                        <p:cTn id="7" dur="500" fill="hold"/>
                                        <p:tgtEl>
                                          <p:spTgt spid="7065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065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06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4"/>
          <p:cNvSpPr txBox="1">
            <a:spLocks noChangeArrowheads="1"/>
          </p:cNvSpPr>
          <p:nvPr/>
        </p:nvSpPr>
        <p:spPr bwMode="auto">
          <a:xfrm>
            <a:off x="723900" y="904875"/>
            <a:ext cx="7610475" cy="396875"/>
          </a:xfrm>
          <a:prstGeom prst="rect">
            <a:avLst/>
          </a:prstGeom>
          <a:noFill/>
          <a:ln w="9525">
            <a:noFill/>
            <a:miter lim="800000"/>
            <a:headEnd/>
            <a:tailEnd/>
          </a:ln>
        </p:spPr>
        <p:txBody>
          <a:bodyPr>
            <a:spAutoFit/>
          </a:bodyPr>
          <a:lstStyle/>
          <a:p>
            <a:pPr>
              <a:spcBef>
                <a:spcPct val="50000"/>
              </a:spcBef>
            </a:pPr>
            <a:endParaRPr lang="en-US"/>
          </a:p>
        </p:txBody>
      </p:sp>
      <p:sp>
        <p:nvSpPr>
          <p:cNvPr id="72706" name="Text Box 5"/>
          <p:cNvSpPr txBox="1">
            <a:spLocks noChangeArrowheads="1"/>
          </p:cNvSpPr>
          <p:nvPr/>
        </p:nvSpPr>
        <p:spPr bwMode="auto">
          <a:xfrm>
            <a:off x="857250" y="733425"/>
            <a:ext cx="7477125" cy="396875"/>
          </a:xfrm>
          <a:prstGeom prst="rect">
            <a:avLst/>
          </a:prstGeom>
          <a:noFill/>
          <a:ln w="9525">
            <a:noFill/>
            <a:miter lim="800000"/>
            <a:headEnd/>
            <a:tailEnd/>
          </a:ln>
        </p:spPr>
        <p:txBody>
          <a:bodyPr>
            <a:spAutoFit/>
          </a:bodyPr>
          <a:lstStyle/>
          <a:p>
            <a:pPr>
              <a:spcBef>
                <a:spcPct val="50000"/>
              </a:spcBef>
            </a:pPr>
            <a:endParaRPr lang="en-US"/>
          </a:p>
        </p:txBody>
      </p:sp>
      <p:sp>
        <p:nvSpPr>
          <p:cNvPr id="2" name="Title 1"/>
          <p:cNvSpPr>
            <a:spLocks noGrp="1"/>
          </p:cNvSpPr>
          <p:nvPr>
            <p:ph type="title"/>
          </p:nvPr>
        </p:nvSpPr>
        <p:spPr/>
        <p:txBody>
          <a:bodyPr>
            <a:normAutofit/>
          </a:bodyPr>
          <a:lstStyle/>
          <a:p>
            <a:r>
              <a:rPr lang="en-US" dirty="0" smtClean="0">
                <a:latin typeface="Calibri" pitchFamily="34" charset="0"/>
                <a:cs typeface="Calibri" pitchFamily="34" charset="0"/>
              </a:rPr>
              <a:t>Financial Options</a:t>
            </a:r>
            <a:endParaRPr lang="en-US" dirty="0">
              <a:latin typeface="Calibri" pitchFamily="34" charset="0"/>
              <a:cs typeface="Calibri" pitchFamily="34" charset="0"/>
            </a:endParaRPr>
          </a:p>
        </p:txBody>
      </p:sp>
      <p:sp>
        <p:nvSpPr>
          <p:cNvPr id="4" name="Content Placeholder 3"/>
          <p:cNvSpPr>
            <a:spLocks noGrp="1"/>
          </p:cNvSpPr>
          <p:nvPr>
            <p:ph idx="1"/>
          </p:nvPr>
        </p:nvSpPr>
        <p:spPr/>
        <p:txBody>
          <a:bodyPr>
            <a:noAutofit/>
          </a:bodyPr>
          <a:lstStyle/>
          <a:p>
            <a:pPr>
              <a:spcBef>
                <a:spcPts val="0"/>
              </a:spcBef>
            </a:pPr>
            <a:r>
              <a:rPr lang="en-US" dirty="0" smtClean="0">
                <a:cs typeface="Calibri" pitchFamily="34" charset="0"/>
              </a:rPr>
              <a:t>You do not have to give up everything!</a:t>
            </a:r>
          </a:p>
          <a:p>
            <a:pPr>
              <a:spcBef>
                <a:spcPts val="0"/>
              </a:spcBef>
            </a:pPr>
            <a:r>
              <a:rPr lang="en-US" dirty="0">
                <a:cs typeface="Calibri" pitchFamily="34" charset="0"/>
              </a:rPr>
              <a:t>Rental Plan</a:t>
            </a:r>
          </a:p>
          <a:p>
            <a:pPr>
              <a:spcBef>
                <a:spcPts val="0"/>
              </a:spcBef>
            </a:pPr>
            <a:r>
              <a:rPr lang="en-US" dirty="0" smtClean="0">
                <a:cs typeface="Calibri" pitchFamily="34" charset="0"/>
              </a:rPr>
              <a:t>Pay Plan</a:t>
            </a:r>
            <a:endParaRPr lang="en-US" dirty="0">
              <a:cs typeface="Calibri" pitchFamily="34" charset="0"/>
            </a:endParaRPr>
          </a:p>
          <a:p>
            <a:pPr lvl="1">
              <a:spcBef>
                <a:spcPts val="0"/>
              </a:spcBef>
            </a:pPr>
            <a:r>
              <a:rPr lang="en-US" dirty="0">
                <a:cs typeface="Calibri" pitchFamily="34" charset="0"/>
              </a:rPr>
              <a:t>Pay entrance fee and monthly maintenance fee (no assignment of assets and income) </a:t>
            </a:r>
            <a:endParaRPr lang="en-US" dirty="0" smtClean="0">
              <a:cs typeface="Calibri" pitchFamily="34" charset="0"/>
            </a:endParaRPr>
          </a:p>
          <a:p>
            <a:pPr>
              <a:spcBef>
                <a:spcPts val="0"/>
              </a:spcBef>
            </a:pPr>
            <a:r>
              <a:rPr lang="en-US" dirty="0" smtClean="0">
                <a:cs typeface="Calibri" pitchFamily="34" charset="0"/>
              </a:rPr>
              <a:t>Fraternal Care</a:t>
            </a:r>
          </a:p>
          <a:p>
            <a:pPr lvl="1">
              <a:spcBef>
                <a:spcPts val="0"/>
              </a:spcBef>
            </a:pPr>
            <a:r>
              <a:rPr lang="en-US" dirty="0" smtClean="0">
                <a:cs typeface="Calibri" pitchFamily="34" charset="0"/>
              </a:rPr>
              <a:t>Assign assets and income</a:t>
            </a:r>
          </a:p>
          <a:p>
            <a:pPr lvl="1">
              <a:spcBef>
                <a:spcPts val="0"/>
              </a:spcBef>
            </a:pPr>
            <a:r>
              <a:rPr lang="en-US" dirty="0" smtClean="0">
                <a:cs typeface="Calibri" pitchFamily="34" charset="0"/>
              </a:rPr>
              <a:t>More than 40% of apartment residents and 60% of assisted living residents are on fraternal care</a:t>
            </a:r>
          </a:p>
          <a:p>
            <a:pPr>
              <a:spcBef>
                <a:spcPts val="0"/>
              </a:spcBef>
            </a:pPr>
            <a:r>
              <a:rPr lang="en-US" dirty="0" smtClean="0">
                <a:cs typeface="Calibri" pitchFamily="34" charset="0"/>
              </a:rPr>
              <a:t>Pay and fraternal include continuing care agreement. Services increase with needs.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1566863" y="717550"/>
            <a:ext cx="5983287" cy="636588"/>
          </a:xfrm>
          <a:prstGeom prst="rect">
            <a:avLst/>
          </a:prstGeom>
          <a:noFill/>
          <a:ln w="9525">
            <a:noFill/>
            <a:miter lim="800000"/>
            <a:headEnd/>
            <a:tailEnd/>
          </a:ln>
        </p:spPr>
        <p:txBody>
          <a:bodyPr anchor="ctr"/>
          <a:lstStyle/>
          <a:p>
            <a:pPr algn="ctr"/>
            <a:r>
              <a:rPr lang="en-US" sz="4400" dirty="0" smtClean="0">
                <a:latin typeface="Calibri" pitchFamily="34" charset="0"/>
                <a:cs typeface="Calibri" pitchFamily="34" charset="0"/>
              </a:rPr>
              <a:t>Myth or Fact?</a:t>
            </a:r>
            <a:endParaRPr lang="en-US" sz="4400" dirty="0">
              <a:latin typeface="Calibri" pitchFamily="34" charset="0"/>
              <a:cs typeface="Calibri" pitchFamily="34" charset="0"/>
            </a:endParaRPr>
          </a:p>
        </p:txBody>
      </p:sp>
      <p:sp>
        <p:nvSpPr>
          <p:cNvPr id="77826" name="Rectangle 3"/>
          <p:cNvSpPr>
            <a:spLocks noChangeArrowheads="1"/>
          </p:cNvSpPr>
          <p:nvPr/>
        </p:nvSpPr>
        <p:spPr bwMode="auto">
          <a:xfrm>
            <a:off x="985838" y="2498725"/>
            <a:ext cx="7162800" cy="1973263"/>
          </a:xfrm>
          <a:prstGeom prst="rect">
            <a:avLst/>
          </a:prstGeom>
          <a:noFill/>
          <a:ln w="9525">
            <a:noFill/>
            <a:miter lim="800000"/>
            <a:headEnd/>
            <a:tailEnd/>
          </a:ln>
        </p:spPr>
        <p:txBody>
          <a:bodyPr/>
          <a:lstStyle/>
          <a:p>
            <a:pPr algn="ctr">
              <a:buClr>
                <a:schemeClr val="tx2"/>
              </a:buClr>
            </a:pPr>
            <a:r>
              <a:rPr lang="en-US" sz="3600" dirty="0">
                <a:latin typeface="Calibri" pitchFamily="34" charset="0"/>
                <a:cs typeface="Calibri" pitchFamily="34" charset="0"/>
              </a:rPr>
              <a:t>“The Indiana Masonic Home was </a:t>
            </a:r>
            <a:r>
              <a:rPr lang="en-US" sz="3600" dirty="0" smtClean="0">
                <a:latin typeface="Calibri" pitchFamily="34" charset="0"/>
                <a:cs typeface="Calibri" pitchFamily="34" charset="0"/>
              </a:rPr>
              <a:t>sold.”</a:t>
            </a:r>
            <a:endParaRPr lang="en-US" sz="3600" dirty="0">
              <a:latin typeface="+mn-lt"/>
              <a:cs typeface="Arial" pitchFamily="34" charset="0"/>
            </a:endParaRPr>
          </a:p>
          <a:p>
            <a:pPr algn="ctr">
              <a:buClr>
                <a:schemeClr val="tx2"/>
              </a:buClr>
            </a:pPr>
            <a:endParaRPr lang="en-US" sz="3600" dirty="0" smtClean="0">
              <a:latin typeface="+mn-lt"/>
              <a:cs typeface="Arial" pitchFamily="34" charset="0"/>
            </a:endParaRPr>
          </a:p>
          <a:p>
            <a:pPr algn="ctr">
              <a:buClr>
                <a:schemeClr val="tx2"/>
              </a:buClr>
            </a:pPr>
            <a:endParaRPr lang="en-US" sz="3600" dirty="0" smtClean="0">
              <a:latin typeface="+mn-lt"/>
              <a:cs typeface="Arial" pitchFamily="34" charset="0"/>
            </a:endParaRPr>
          </a:p>
          <a:p>
            <a:pPr algn="ctr">
              <a:buClr>
                <a:schemeClr val="tx2"/>
              </a:buClr>
            </a:pPr>
            <a:r>
              <a:rPr lang="en-US" sz="7200" dirty="0" smtClean="0">
                <a:latin typeface="Calibri" pitchFamily="34" charset="0"/>
                <a:cs typeface="Calibri" pitchFamily="34" charset="0"/>
              </a:rPr>
              <a:t>MYTH!</a:t>
            </a:r>
            <a:endParaRPr lang="en-US" sz="7200" dirty="0">
              <a:latin typeface="Calibri" pitchFamily="34" charset="0"/>
              <a:cs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7826">
                                            <p:txEl>
                                              <p:pRg st="3" end="3"/>
                                            </p:txEl>
                                          </p:spTgt>
                                        </p:tgtEl>
                                        <p:attrNameLst>
                                          <p:attrName>style.visibility</p:attrName>
                                        </p:attrNameLst>
                                      </p:cBhvr>
                                      <p:to>
                                        <p:strVal val="visible"/>
                                      </p:to>
                                    </p:set>
                                    <p:anim calcmode="lin" valueType="num">
                                      <p:cBhvr>
                                        <p:cTn id="7" dur="500" fill="hold"/>
                                        <p:tgtEl>
                                          <p:spTgt spid="77826">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77826">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778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4"/>
          <p:cNvSpPr txBox="1">
            <a:spLocks noChangeArrowheads="1"/>
          </p:cNvSpPr>
          <p:nvPr/>
        </p:nvSpPr>
        <p:spPr bwMode="auto">
          <a:xfrm>
            <a:off x="723900" y="904875"/>
            <a:ext cx="7610475" cy="396875"/>
          </a:xfrm>
          <a:prstGeom prst="rect">
            <a:avLst/>
          </a:prstGeom>
          <a:noFill/>
          <a:ln w="9525">
            <a:noFill/>
            <a:miter lim="800000"/>
            <a:headEnd/>
            <a:tailEnd/>
          </a:ln>
        </p:spPr>
        <p:txBody>
          <a:bodyPr>
            <a:spAutoFit/>
          </a:bodyPr>
          <a:lstStyle/>
          <a:p>
            <a:pPr>
              <a:spcBef>
                <a:spcPct val="50000"/>
              </a:spcBef>
            </a:pPr>
            <a:endParaRPr lang="en-US"/>
          </a:p>
        </p:txBody>
      </p:sp>
      <p:sp>
        <p:nvSpPr>
          <p:cNvPr id="72706" name="Text Box 5"/>
          <p:cNvSpPr txBox="1">
            <a:spLocks noChangeArrowheads="1"/>
          </p:cNvSpPr>
          <p:nvPr/>
        </p:nvSpPr>
        <p:spPr bwMode="auto">
          <a:xfrm>
            <a:off x="857250" y="733425"/>
            <a:ext cx="7477125" cy="396875"/>
          </a:xfrm>
          <a:prstGeom prst="rect">
            <a:avLst/>
          </a:prstGeom>
          <a:noFill/>
          <a:ln w="9525">
            <a:noFill/>
            <a:miter lim="800000"/>
            <a:headEnd/>
            <a:tailEnd/>
          </a:ln>
        </p:spPr>
        <p:txBody>
          <a:bodyPr>
            <a:spAutoFit/>
          </a:bodyPr>
          <a:lstStyle/>
          <a:p>
            <a:pPr>
              <a:spcBef>
                <a:spcPct val="50000"/>
              </a:spcBef>
            </a:pPr>
            <a:endParaRPr lang="en-US"/>
          </a:p>
        </p:txBody>
      </p:sp>
      <p:sp>
        <p:nvSpPr>
          <p:cNvPr id="72707" name="Text Box 6"/>
          <p:cNvSpPr txBox="1">
            <a:spLocks noChangeArrowheads="1"/>
          </p:cNvSpPr>
          <p:nvPr/>
        </p:nvSpPr>
        <p:spPr bwMode="auto">
          <a:xfrm>
            <a:off x="876300" y="742950"/>
            <a:ext cx="7362825" cy="1323439"/>
          </a:xfrm>
          <a:prstGeom prst="rect">
            <a:avLst/>
          </a:prstGeom>
          <a:noFill/>
          <a:ln w="9525">
            <a:noFill/>
            <a:miter lim="800000"/>
            <a:headEnd/>
            <a:tailEnd/>
          </a:ln>
        </p:spPr>
        <p:txBody>
          <a:bodyPr>
            <a:spAutoFit/>
          </a:bodyPr>
          <a:lstStyle/>
          <a:p>
            <a:pPr algn="ctr">
              <a:spcBef>
                <a:spcPct val="50000"/>
              </a:spcBef>
            </a:pPr>
            <a:endParaRPr lang="en-US" sz="3200" dirty="0">
              <a:latin typeface="+mn-lt"/>
              <a:cs typeface="Arial" pitchFamily="34" charset="0"/>
            </a:endParaRPr>
          </a:p>
          <a:p>
            <a:pPr>
              <a:spcBef>
                <a:spcPct val="50000"/>
              </a:spcBef>
            </a:pPr>
            <a:endParaRPr lang="en-US" sz="3200" dirty="0" smtClean="0">
              <a:latin typeface="+mn-lt"/>
              <a:cs typeface="Arial" pitchFamily="34" charset="0"/>
            </a:endParaRPr>
          </a:p>
        </p:txBody>
      </p:sp>
      <p:sp>
        <p:nvSpPr>
          <p:cNvPr id="2" name="Title 1"/>
          <p:cNvSpPr>
            <a:spLocks noGrp="1"/>
          </p:cNvSpPr>
          <p:nvPr>
            <p:ph type="title"/>
          </p:nvPr>
        </p:nvSpPr>
        <p:spPr/>
        <p:txBody>
          <a:bodyPr/>
          <a:lstStyle/>
          <a:p>
            <a:r>
              <a:rPr lang="en-US" dirty="0">
                <a:latin typeface="Calibri" pitchFamily="34" charset="0"/>
                <a:cs typeface="Calibri" pitchFamily="34" charset="0"/>
              </a:rPr>
              <a:t>The </a:t>
            </a:r>
            <a:r>
              <a:rPr lang="en-US" dirty="0" smtClean="0">
                <a:latin typeface="Calibri" pitchFamily="34" charset="0"/>
                <a:cs typeface="Calibri" pitchFamily="34" charset="0"/>
              </a:rPr>
              <a:t>Facts</a:t>
            </a:r>
            <a:endParaRPr lang="en-US" dirty="0">
              <a:latin typeface="Calibri" pitchFamily="34" charset="0"/>
              <a:cs typeface="Calibri" pitchFamily="34" charset="0"/>
            </a:endParaRPr>
          </a:p>
        </p:txBody>
      </p:sp>
      <p:sp>
        <p:nvSpPr>
          <p:cNvPr id="4" name="Content Placeholder 3"/>
          <p:cNvSpPr>
            <a:spLocks noGrp="1"/>
          </p:cNvSpPr>
          <p:nvPr>
            <p:ph idx="1"/>
          </p:nvPr>
        </p:nvSpPr>
        <p:spPr/>
        <p:txBody>
          <a:bodyPr>
            <a:normAutofit/>
          </a:bodyPr>
          <a:lstStyle/>
          <a:p>
            <a:pPr marL="457200" indent="-457200">
              <a:spcBef>
                <a:spcPts val="0"/>
              </a:spcBef>
              <a:buFont typeface="Arial" pitchFamily="34" charset="0"/>
              <a:buChar char="•"/>
            </a:pPr>
            <a:r>
              <a:rPr lang="en-US" dirty="0">
                <a:latin typeface="Calibri" pitchFamily="34" charset="0"/>
                <a:cs typeface="Calibri" pitchFamily="34" charset="0"/>
              </a:rPr>
              <a:t>The Indiana Masonic Home </a:t>
            </a:r>
            <a:r>
              <a:rPr lang="en-US" dirty="0" smtClean="0">
                <a:latin typeface="Calibri" pitchFamily="34" charset="0"/>
                <a:cs typeface="Calibri" pitchFamily="34" charset="0"/>
              </a:rPr>
              <a:t>had </a:t>
            </a:r>
            <a:r>
              <a:rPr lang="en-US" dirty="0">
                <a:latin typeface="Calibri" pitchFamily="34" charset="0"/>
                <a:cs typeface="Calibri" pitchFamily="34" charset="0"/>
              </a:rPr>
              <a:t>a professional partnership with </a:t>
            </a:r>
            <a:r>
              <a:rPr lang="en-US" dirty="0" smtClean="0">
                <a:latin typeface="Calibri" pitchFamily="34" charset="0"/>
                <a:cs typeface="Calibri" pitchFamily="34" charset="0"/>
              </a:rPr>
              <a:t>a management company, but no more. </a:t>
            </a:r>
            <a:endParaRPr lang="en-US" dirty="0">
              <a:latin typeface="Calibri" pitchFamily="34" charset="0"/>
              <a:cs typeface="Calibri" pitchFamily="34" charset="0"/>
            </a:endParaRPr>
          </a:p>
          <a:p>
            <a:pPr marL="457200" indent="-457200">
              <a:spcBef>
                <a:spcPts val="0"/>
              </a:spcBef>
              <a:buFont typeface="Arial" pitchFamily="34" charset="0"/>
              <a:buChar char="•"/>
            </a:pPr>
            <a:r>
              <a:rPr lang="en-US" dirty="0">
                <a:latin typeface="Calibri" pitchFamily="34" charset="0"/>
                <a:cs typeface="Calibri" pitchFamily="34" charset="0"/>
              </a:rPr>
              <a:t>The members of the Board are </a:t>
            </a:r>
            <a:r>
              <a:rPr lang="en-US" dirty="0" smtClean="0">
                <a:latin typeface="Calibri" pitchFamily="34" charset="0"/>
                <a:cs typeface="Calibri" pitchFamily="34" charset="0"/>
              </a:rPr>
              <a:t>all Freemasons </a:t>
            </a:r>
            <a:r>
              <a:rPr lang="en-US" dirty="0">
                <a:latin typeface="Calibri" pitchFamily="34" charset="0"/>
                <a:cs typeface="Calibri" pitchFamily="34" charset="0"/>
              </a:rPr>
              <a:t>or OES Members.</a:t>
            </a:r>
          </a:p>
          <a:p>
            <a:pPr marL="457200" indent="-457200">
              <a:spcBef>
                <a:spcPts val="0"/>
              </a:spcBef>
              <a:buFont typeface="Arial" pitchFamily="34" charset="0"/>
              <a:buChar char="•"/>
            </a:pPr>
            <a:r>
              <a:rPr lang="en-US" dirty="0">
                <a:latin typeface="Calibri" pitchFamily="34" charset="0"/>
                <a:cs typeface="Calibri" pitchFamily="34" charset="0"/>
              </a:rPr>
              <a:t>Only the Board makes policy</a:t>
            </a:r>
            <a:r>
              <a:rPr lang="en-US" dirty="0" smtClean="0">
                <a:latin typeface="Calibri" pitchFamily="34" charset="0"/>
                <a:cs typeface="Calibri" pitchFamily="34" charset="0"/>
              </a:rPr>
              <a:t>.</a:t>
            </a:r>
          </a:p>
          <a:p>
            <a:pPr marL="457200" indent="-457200">
              <a:spcBef>
                <a:spcPts val="0"/>
              </a:spcBef>
              <a:buFont typeface="Arial" pitchFamily="34" charset="0"/>
              <a:buChar char="•"/>
            </a:pPr>
            <a:r>
              <a:rPr lang="en-US" dirty="0" smtClean="0">
                <a:latin typeface="Calibri" pitchFamily="34" charset="0"/>
                <a:cs typeface="Calibri" pitchFamily="34" charset="0"/>
              </a:rPr>
              <a:t>The Board is not going to eliminate fraternal care.</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599873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Compass Park Vision</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dirty="0" smtClean="0"/>
              <a:t>To Become the Retirement Community of Choice for Indiana Freemasons</a:t>
            </a:r>
          </a:p>
          <a:p>
            <a:r>
              <a:rPr lang="en-US" dirty="0" smtClean="0"/>
              <a:t>Noble </a:t>
            </a:r>
            <a:r>
              <a:rPr lang="en-US" dirty="0"/>
              <a:t>goal, and one </a:t>
            </a:r>
            <a:r>
              <a:rPr lang="en-US" dirty="0" smtClean="0"/>
              <a:t>IMHF shares, </a:t>
            </a:r>
            <a:r>
              <a:rPr lang="en-US" dirty="0"/>
              <a:t>but </a:t>
            </a:r>
            <a:r>
              <a:rPr lang="en-US" dirty="0" smtClean="0"/>
              <a:t>...</a:t>
            </a:r>
          </a:p>
          <a:p>
            <a:pPr lvl="1"/>
            <a:r>
              <a:rPr lang="en-US" dirty="0" smtClean="0"/>
              <a:t>Oldest </a:t>
            </a:r>
            <a:r>
              <a:rPr lang="en-US" dirty="0"/>
              <a:t>apartments are 100 years old, and newest apartments are </a:t>
            </a:r>
            <a:r>
              <a:rPr lang="en-US" dirty="0" smtClean="0"/>
              <a:t>over 30 </a:t>
            </a:r>
            <a:r>
              <a:rPr lang="en-US" dirty="0"/>
              <a:t>years old;</a:t>
            </a:r>
          </a:p>
          <a:p>
            <a:pPr lvl="1"/>
            <a:r>
              <a:rPr lang="en-US" dirty="0"/>
              <a:t>Newest part of the Medical Center is </a:t>
            </a:r>
            <a:r>
              <a:rPr lang="en-US" dirty="0" smtClean="0"/>
              <a:t>over 30 years </a:t>
            </a:r>
            <a:r>
              <a:rPr lang="en-US" dirty="0"/>
              <a:t>old, and oldest part </a:t>
            </a:r>
            <a:r>
              <a:rPr lang="en-US" dirty="0" smtClean="0"/>
              <a:t>is almost 60 </a:t>
            </a:r>
            <a:r>
              <a:rPr lang="en-US" dirty="0"/>
              <a:t>years old;</a:t>
            </a:r>
          </a:p>
          <a:p>
            <a:pPr lvl="1"/>
            <a:r>
              <a:rPr lang="en-US" dirty="0" smtClean="0"/>
              <a:t>Until recently we did </a:t>
            </a:r>
            <a:r>
              <a:rPr lang="en-US" dirty="0"/>
              <a:t>not have the amenities that today's retirees, including Freemasons, want.</a:t>
            </a:r>
          </a:p>
          <a:p>
            <a:endParaRPr lang="en-US" sz="3600" dirty="0">
              <a:latin typeface="Calibri" pitchFamily="34" charset="0"/>
            </a:endParaRPr>
          </a:p>
        </p:txBody>
      </p:sp>
    </p:spTree>
    <p:extLst>
      <p:ext uri="{BB962C8B-B14F-4D97-AF65-F5344CB8AC3E}">
        <p14:creationId xmlns:p14="http://schemas.microsoft.com/office/powerpoint/2010/main" val="1553762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Community Center</a:t>
            </a:r>
            <a:endParaRPr lang="en-US" dirty="0"/>
          </a:p>
        </p:txBody>
      </p:sp>
      <p:sp>
        <p:nvSpPr>
          <p:cNvPr id="3" name="Content Placeholder 2"/>
          <p:cNvSpPr>
            <a:spLocks noGrp="1"/>
          </p:cNvSpPr>
          <p:nvPr>
            <p:ph idx="1"/>
          </p:nvPr>
        </p:nvSpPr>
        <p:spPr/>
        <p:txBody>
          <a:bodyPr/>
          <a:lstStyle/>
          <a:p>
            <a:r>
              <a:rPr lang="en-US" dirty="0" smtClean="0"/>
              <a:t>The newly opened </a:t>
            </a:r>
            <a:r>
              <a:rPr lang="en-US" dirty="0"/>
              <a:t>community </a:t>
            </a:r>
            <a:r>
              <a:rPr lang="en-US" dirty="0" smtClean="0"/>
              <a:t>center will:</a:t>
            </a:r>
          </a:p>
          <a:p>
            <a:pPr lvl="1"/>
            <a:r>
              <a:rPr lang="en-US" dirty="0" smtClean="0"/>
              <a:t>move Compass Park closer </a:t>
            </a:r>
            <a:r>
              <a:rPr lang="en-US" dirty="0"/>
              <a:t>to realizing its vision of being the retirement community of choice for Indiana </a:t>
            </a:r>
            <a:r>
              <a:rPr lang="en-US" dirty="0" smtClean="0"/>
              <a:t>Freemasons.</a:t>
            </a:r>
          </a:p>
          <a:p>
            <a:pPr lvl="1"/>
            <a:r>
              <a:rPr lang="en-US" dirty="0" smtClean="0"/>
              <a:t>result </a:t>
            </a:r>
            <a:r>
              <a:rPr lang="en-US" dirty="0"/>
              <a:t>in happier and healthier residents, a home for Masonic and other meetings, and a potential source of revenue to </a:t>
            </a:r>
            <a:r>
              <a:rPr lang="en-US" dirty="0" smtClean="0"/>
              <a:t>help continue and expand the Community’s good works. </a:t>
            </a:r>
            <a:endParaRPr lang="en-US" dirty="0"/>
          </a:p>
        </p:txBody>
      </p:sp>
    </p:spTree>
    <p:extLst>
      <p:ext uri="{BB962C8B-B14F-4D97-AF65-F5344CB8AC3E}">
        <p14:creationId xmlns:p14="http://schemas.microsoft.com/office/powerpoint/2010/main" val="2384903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to the Future</a:t>
            </a:r>
            <a:endParaRPr lang="en-US" dirty="0"/>
          </a:p>
        </p:txBody>
      </p:sp>
      <p:sp>
        <p:nvSpPr>
          <p:cNvPr id="3" name="Content Placeholder 2"/>
          <p:cNvSpPr>
            <a:spLocks noGrp="1"/>
          </p:cNvSpPr>
          <p:nvPr>
            <p:ph idx="1"/>
          </p:nvPr>
        </p:nvSpPr>
        <p:spPr/>
        <p:txBody>
          <a:bodyPr>
            <a:normAutofit lnSpcReduction="10000"/>
          </a:bodyPr>
          <a:lstStyle/>
          <a:p>
            <a:r>
              <a:rPr lang="en-US" dirty="0" smtClean="0"/>
              <a:t>Compass Park is pursuing </a:t>
            </a:r>
            <a:r>
              <a:rPr lang="en-US" dirty="0"/>
              <a:t>a much-needed master plan that </a:t>
            </a:r>
            <a:r>
              <a:rPr lang="en-US" dirty="0" smtClean="0"/>
              <a:t>includes:</a:t>
            </a:r>
          </a:p>
          <a:p>
            <a:r>
              <a:rPr lang="en-US" dirty="0"/>
              <a:t>Public water hookup, new campus entrance</a:t>
            </a:r>
          </a:p>
          <a:p>
            <a:r>
              <a:rPr lang="en-US" dirty="0" smtClean="0"/>
              <a:t>Remodeling the Administration Building</a:t>
            </a:r>
          </a:p>
          <a:p>
            <a:pPr lvl="1"/>
            <a:r>
              <a:rPr lang="en-US" dirty="0" smtClean="0"/>
              <a:t>Energy efficiency</a:t>
            </a:r>
          </a:p>
          <a:p>
            <a:pPr lvl="1"/>
            <a:r>
              <a:rPr lang="en-US" dirty="0" smtClean="0"/>
              <a:t>New lobby and “main street”</a:t>
            </a:r>
          </a:p>
          <a:p>
            <a:pPr lvl="1"/>
            <a:r>
              <a:rPr lang="en-US" dirty="0" smtClean="0"/>
              <a:t>Kitchen improvements</a:t>
            </a:r>
          </a:p>
          <a:p>
            <a:r>
              <a:rPr lang="en-US" dirty="0" smtClean="0"/>
              <a:t>New condo-style apartments</a:t>
            </a:r>
          </a:p>
          <a:p>
            <a:r>
              <a:rPr lang="en-US" dirty="0" smtClean="0"/>
              <a:t>Improved skilled nursing facilities</a:t>
            </a:r>
          </a:p>
          <a:p>
            <a:endParaRPr lang="en-US" dirty="0" smtClean="0"/>
          </a:p>
          <a:p>
            <a:endParaRPr lang="en-US" dirty="0"/>
          </a:p>
          <a:p>
            <a:endParaRPr lang="en-US" dirty="0"/>
          </a:p>
        </p:txBody>
      </p:sp>
    </p:spTree>
    <p:extLst>
      <p:ext uri="{BB962C8B-B14F-4D97-AF65-F5344CB8AC3E}">
        <p14:creationId xmlns:p14="http://schemas.microsoft.com/office/powerpoint/2010/main" val="4074696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3659</TotalTime>
  <Words>1643</Words>
  <Application>Microsoft Office PowerPoint</Application>
  <PresentationFormat>On-screen Show (4:3)</PresentationFormat>
  <Paragraphs>155</Paragraphs>
  <Slides>28</Slides>
  <Notes>18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Compass Park and the Indiana Masonic Home Foundation</vt:lpstr>
      <vt:lpstr>Myths and Facts</vt:lpstr>
      <vt:lpstr>Myth or Fact?</vt:lpstr>
      <vt:lpstr>Financial Options</vt:lpstr>
      <vt:lpstr>PowerPoint Presentation</vt:lpstr>
      <vt:lpstr>The Facts</vt:lpstr>
      <vt:lpstr>Compass Park Vision</vt:lpstr>
      <vt:lpstr>New Community Center</vt:lpstr>
      <vt:lpstr>Looking to the Future</vt:lpstr>
      <vt:lpstr>Life goes on….</vt:lpstr>
      <vt:lpstr>Indiana Masonic Home Foundation</vt:lpstr>
      <vt:lpstr>IMHF Mission</vt:lpstr>
      <vt:lpstr>Fulfilling the Mission</vt:lpstr>
      <vt:lpstr>Fulfilling the Mission</vt:lpstr>
      <vt:lpstr>Fulfilling the Mission</vt:lpstr>
      <vt:lpstr>Why should you donate?</vt:lpstr>
      <vt:lpstr>Ways to Support Compass Park</vt:lpstr>
      <vt:lpstr>AmazonSmile</vt:lpstr>
      <vt:lpstr>Planned Giving</vt:lpstr>
      <vt:lpstr>Remember</vt:lpstr>
      <vt:lpstr>Remember</vt:lpstr>
      <vt:lpstr>Help Fulfill the Mission</vt:lpstr>
      <vt:lpstr>Give “A Dollar A Day”</vt:lpstr>
      <vt:lpstr>Give “A Dollar A Day”</vt:lpstr>
      <vt:lpstr>How About It?</vt:lpstr>
      <vt:lpstr>What’s the number one reason that people do not give?</vt:lpstr>
      <vt:lpstr>Because they were never asked!</vt:lpstr>
      <vt:lpstr>You were just asked!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Masonic Home Foundation</dc:title>
  <dc:creator>Danyelle Hoshauer</dc:creator>
  <cp:lastModifiedBy>User</cp:lastModifiedBy>
  <cp:revision>74</cp:revision>
  <cp:lastPrinted>2015-03-09T17:56:53Z</cp:lastPrinted>
  <dcterms:created xsi:type="dcterms:W3CDTF">2014-02-18T16:49:25Z</dcterms:created>
  <dcterms:modified xsi:type="dcterms:W3CDTF">2016-04-04T19:46:48Z</dcterms:modified>
</cp:coreProperties>
</file>